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9" r:id="rId10"/>
    <p:sldId id="318" r:id="rId11"/>
    <p:sldId id="266" r:id="rId12"/>
    <p:sldId id="267" r:id="rId13"/>
    <p:sldId id="268" r:id="rId14"/>
    <p:sldId id="321" r:id="rId15"/>
    <p:sldId id="322" r:id="rId16"/>
    <p:sldId id="269" r:id="rId17"/>
    <p:sldId id="270" r:id="rId18"/>
    <p:sldId id="272" r:id="rId19"/>
    <p:sldId id="32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23" r:id="rId30"/>
    <p:sldId id="283" r:id="rId31"/>
    <p:sldId id="284" r:id="rId32"/>
    <p:sldId id="285" r:id="rId33"/>
    <p:sldId id="286" r:id="rId34"/>
    <p:sldId id="287" r:id="rId35"/>
    <p:sldId id="325" r:id="rId36"/>
    <p:sldId id="288" r:id="rId37"/>
    <p:sldId id="289" r:id="rId38"/>
    <p:sldId id="290" r:id="rId39"/>
    <p:sldId id="35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1" r:id="rId50"/>
    <p:sldId id="300" r:id="rId51"/>
    <p:sldId id="302" r:id="rId52"/>
    <p:sldId id="328" r:id="rId53"/>
    <p:sldId id="329" r:id="rId54"/>
    <p:sldId id="330" r:id="rId55"/>
    <p:sldId id="331" r:id="rId56"/>
    <p:sldId id="303" r:id="rId57"/>
    <p:sldId id="304" r:id="rId58"/>
    <p:sldId id="332" r:id="rId59"/>
    <p:sldId id="305" r:id="rId60"/>
    <p:sldId id="333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60" r:id="rId71"/>
    <p:sldId id="315" r:id="rId72"/>
    <p:sldId id="316" r:id="rId73"/>
    <p:sldId id="343" r:id="rId74"/>
    <p:sldId id="344" r:id="rId75"/>
    <p:sldId id="345" r:id="rId76"/>
    <p:sldId id="346" r:id="rId77"/>
    <p:sldId id="347" r:id="rId78"/>
    <p:sldId id="317" r:id="rId79"/>
    <p:sldId id="348" r:id="rId80"/>
    <p:sldId id="351" r:id="rId81"/>
    <p:sldId id="352" r:id="rId82"/>
    <p:sldId id="353" r:id="rId83"/>
    <p:sldId id="354" r:id="rId84"/>
    <p:sldId id="355" r:id="rId85"/>
    <p:sldId id="356" r:id="rId86"/>
    <p:sldId id="357" r:id="rId87"/>
    <p:sldId id="358" r:id="rId88"/>
    <p:sldId id="359" r:id="rId89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DA0"/>
    <a:srgbClr val="007CB2"/>
    <a:srgbClr val="00197D"/>
    <a:srgbClr val="919191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4713" autoAdjust="0"/>
  </p:normalViewPr>
  <p:slideViewPr>
    <p:cSldViewPr>
      <p:cViewPr varScale="1">
        <p:scale>
          <a:sx n="68" d="100"/>
          <a:sy n="68" d="100"/>
        </p:scale>
        <p:origin x="11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C066E1-4119-4367-86BB-DD413D5CD15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127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517DB507-7B2D-48BB-A56C-7E5F9A12F864}" type="slidenum">
              <a:rPr lang="en-US" altLang="nb-NO" sz="1200" smtClean="0"/>
              <a:pPr/>
              <a:t>1</a:t>
            </a:fld>
            <a:endParaRPr lang="en-US" altLang="nb-NO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750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2B6FE05-857E-49AA-82EA-DBEF31423E82}" type="slidenum">
              <a:rPr lang="en-US" altLang="nb-NO" sz="1200" smtClean="0"/>
              <a:pPr/>
              <a:t>10</a:t>
            </a:fld>
            <a:endParaRPr lang="en-US" altLang="nb-NO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36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6C0108A-5CFE-4D5E-9AE0-0B405BF8C94F}" type="slidenum">
              <a:rPr lang="en-US" altLang="nb-NO" sz="1200" smtClean="0"/>
              <a:pPr/>
              <a:t>11</a:t>
            </a:fld>
            <a:endParaRPr lang="en-US" altLang="nb-NO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60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AE5E650-56A5-4AE4-8A30-CC759090C581}" type="slidenum">
              <a:rPr lang="en-US" altLang="nb-NO" sz="1200" smtClean="0"/>
              <a:pPr/>
              <a:t>12</a:t>
            </a:fld>
            <a:endParaRPr lang="en-US" altLang="nb-NO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27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67B4995-5F40-431A-800A-3B61A79636E9}" type="slidenum">
              <a:rPr lang="en-US" altLang="nb-NO" sz="1200" smtClean="0"/>
              <a:pPr/>
              <a:t>13</a:t>
            </a:fld>
            <a:endParaRPr lang="en-US" altLang="nb-NO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52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BA9342C-99FC-4747-8488-42549C3A68E2}" type="slidenum">
              <a:rPr lang="en-US" altLang="nb-NO" sz="1200" smtClean="0"/>
              <a:pPr/>
              <a:t>14</a:t>
            </a:fld>
            <a:endParaRPr lang="en-US" altLang="nb-NO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624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7A8CB2C-25DF-4C83-AD4F-B62F01EF4DB7}" type="slidenum">
              <a:rPr lang="en-US" altLang="nb-NO" sz="1200" smtClean="0"/>
              <a:pPr/>
              <a:t>15</a:t>
            </a:fld>
            <a:endParaRPr lang="en-US" altLang="nb-NO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154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296A320-CF9C-453E-9B06-DF659DA700B1}" type="slidenum">
              <a:rPr lang="en-US" altLang="nb-NO" sz="1200" smtClean="0"/>
              <a:pPr/>
              <a:t>16</a:t>
            </a:fld>
            <a:endParaRPr lang="en-US" altLang="nb-NO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14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34BA916-08C1-4DF0-A8F9-4D4E37F9C7B2}" type="slidenum">
              <a:rPr lang="en-US" altLang="nb-NO" sz="1200" smtClean="0"/>
              <a:pPr/>
              <a:t>17</a:t>
            </a:fld>
            <a:endParaRPr lang="en-US" altLang="nb-NO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747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F92BC49-F8C9-405E-9731-69C0FA2CB2AB}" type="slidenum">
              <a:rPr lang="en-US" altLang="nb-NO" sz="1200" smtClean="0"/>
              <a:pPr/>
              <a:t>18</a:t>
            </a:fld>
            <a:endParaRPr lang="en-US" altLang="nb-NO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824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713D015-BE05-44B2-B082-BA404A046A5B}" type="slidenum">
              <a:rPr lang="en-US" altLang="nb-NO" sz="1200" smtClean="0"/>
              <a:pPr/>
              <a:t>19</a:t>
            </a:fld>
            <a:endParaRPr lang="en-US" altLang="nb-NO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7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C5D7408-FDD6-4902-99B0-313C93E7E29E}" type="slidenum">
              <a:rPr lang="en-US" altLang="nb-NO" sz="1200" smtClean="0"/>
              <a:pPr/>
              <a:t>2</a:t>
            </a:fld>
            <a:endParaRPr lang="en-US" altLang="nb-NO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103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78DF108-94C2-4F52-B60C-8E7AD44025A8}" type="slidenum">
              <a:rPr lang="en-US" altLang="nb-NO" sz="1200" smtClean="0"/>
              <a:pPr/>
              <a:t>20</a:t>
            </a:fld>
            <a:endParaRPr lang="en-US" altLang="nb-NO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616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5446F3B-03C4-42D2-91A3-14E7F60DF36A}" type="slidenum">
              <a:rPr lang="en-US" altLang="nb-NO" sz="1200" smtClean="0"/>
              <a:pPr/>
              <a:t>21</a:t>
            </a:fld>
            <a:endParaRPr lang="en-US" altLang="nb-NO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639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D456ED4-057B-4C2B-9479-BBAAF6A1B9C9}" type="slidenum">
              <a:rPr lang="en-US" altLang="nb-NO" sz="1200" smtClean="0"/>
              <a:pPr/>
              <a:t>22</a:t>
            </a:fld>
            <a:endParaRPr lang="en-US" altLang="nb-NO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373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0A43BDE-1761-42DA-861D-779D09C92651}" type="slidenum">
              <a:rPr lang="en-US" altLang="nb-NO" sz="1200" smtClean="0"/>
              <a:pPr/>
              <a:t>23</a:t>
            </a:fld>
            <a:endParaRPr lang="en-US" altLang="nb-NO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299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C24570B-FCC3-4A39-801F-B86EA10CCD10}" type="slidenum">
              <a:rPr lang="en-US" altLang="nb-NO" sz="1200" smtClean="0"/>
              <a:pPr/>
              <a:t>24</a:t>
            </a:fld>
            <a:endParaRPr lang="en-US" altLang="nb-NO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90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5D6895D-015A-4ED5-A6A3-0A98E5AF0962}" type="slidenum">
              <a:rPr lang="en-US" altLang="nb-NO" sz="1200" smtClean="0"/>
              <a:pPr/>
              <a:t>25</a:t>
            </a:fld>
            <a:endParaRPr lang="en-US" altLang="nb-NO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66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C3F938D-0BAA-4600-B121-2BAC01031074}" type="slidenum">
              <a:rPr lang="en-US" altLang="nb-NO" sz="1200" smtClean="0"/>
              <a:pPr/>
              <a:t>26</a:t>
            </a:fld>
            <a:endParaRPr lang="en-US" altLang="nb-NO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546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3BA834A-C1CD-4202-9CA4-6A897653DC65}" type="slidenum">
              <a:rPr lang="en-US" altLang="nb-NO" sz="1200" smtClean="0"/>
              <a:pPr/>
              <a:t>27</a:t>
            </a:fld>
            <a:endParaRPr lang="en-US" altLang="nb-NO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991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6464C9B-7C44-458D-A99F-315A7829A340}" type="slidenum">
              <a:rPr lang="en-US" altLang="nb-NO" sz="1200" smtClean="0"/>
              <a:pPr/>
              <a:t>28</a:t>
            </a:fld>
            <a:endParaRPr lang="en-US" altLang="nb-NO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759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7F8F68F-8411-45B6-8836-1B49317BAB3B}" type="slidenum">
              <a:rPr lang="en-US" altLang="nb-NO" sz="1200" smtClean="0"/>
              <a:pPr/>
              <a:t>29</a:t>
            </a:fld>
            <a:endParaRPr lang="en-US" altLang="nb-NO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97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2BCD853-E12E-45D8-A2DE-1B9E60350CDF}" type="slidenum">
              <a:rPr lang="en-US" altLang="nb-NO" sz="1200" smtClean="0"/>
              <a:pPr/>
              <a:t>3</a:t>
            </a:fld>
            <a:endParaRPr lang="en-US" altLang="nb-NO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243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3AB8319-4AFF-4C87-992D-9028B946EA69}" type="slidenum">
              <a:rPr lang="en-US" altLang="nb-NO" sz="1200" smtClean="0"/>
              <a:pPr/>
              <a:t>30</a:t>
            </a:fld>
            <a:endParaRPr lang="en-US" altLang="nb-NO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465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EC07616-3E74-43F9-A115-99837DA12951}" type="slidenum">
              <a:rPr lang="en-US" altLang="nb-NO" sz="1200" smtClean="0"/>
              <a:pPr/>
              <a:t>31</a:t>
            </a:fld>
            <a:endParaRPr lang="en-US" altLang="nb-NO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025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DE6D962-2883-4598-AC19-84E2F4B6C6C2}" type="slidenum">
              <a:rPr lang="en-US" altLang="nb-NO" sz="1200" smtClean="0"/>
              <a:pPr/>
              <a:t>32</a:t>
            </a:fld>
            <a:endParaRPr lang="en-US" altLang="nb-NO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795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8603DAE-9099-4A30-8D44-D1A7AFB6C970}" type="slidenum">
              <a:rPr lang="en-US" altLang="nb-NO" sz="1200" smtClean="0"/>
              <a:pPr/>
              <a:t>33</a:t>
            </a:fld>
            <a:endParaRPr lang="en-US" altLang="nb-NO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42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4DAD427-7FCE-44FF-A433-1EE823FA7EE4}" type="slidenum">
              <a:rPr lang="en-US" altLang="nb-NO" sz="1200" smtClean="0"/>
              <a:pPr/>
              <a:t>34</a:t>
            </a:fld>
            <a:endParaRPr lang="en-US" altLang="nb-NO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933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FE5E154-58CD-4A46-A7E4-62E71F631C14}" type="slidenum">
              <a:rPr lang="en-US" altLang="nb-NO" sz="1200" smtClean="0"/>
              <a:pPr/>
              <a:t>35</a:t>
            </a:fld>
            <a:endParaRPr lang="en-US" altLang="nb-NO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793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5C9C62B5-9226-4BA1-A8D8-103E660A621A}" type="slidenum">
              <a:rPr lang="en-US" altLang="nb-NO" sz="1200" smtClean="0"/>
              <a:pPr/>
              <a:t>36</a:t>
            </a:fld>
            <a:endParaRPr lang="en-US" altLang="nb-NO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754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806F5ED-DAEA-43EC-B432-C62C65BE3A3A}" type="slidenum">
              <a:rPr lang="en-US" altLang="nb-NO" sz="1200" smtClean="0"/>
              <a:pPr/>
              <a:t>37</a:t>
            </a:fld>
            <a:endParaRPr lang="en-US" altLang="nb-NO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625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E4C98DC-6D03-4C3A-B419-5D3A0E72A748}" type="slidenum">
              <a:rPr lang="en-US" altLang="nb-NO" sz="1200" smtClean="0"/>
              <a:pPr/>
              <a:t>38</a:t>
            </a:fld>
            <a:endParaRPr lang="en-US" altLang="nb-NO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66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E4C98DC-6D03-4C3A-B419-5D3A0E72A748}" type="slidenum">
              <a:rPr lang="en-US" altLang="nb-NO" sz="1200" smtClean="0"/>
              <a:pPr/>
              <a:t>39</a:t>
            </a:fld>
            <a:endParaRPr lang="en-US" altLang="nb-NO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05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BFA9274-8147-4D74-B5E6-66E437C09C37}" type="slidenum">
              <a:rPr lang="en-US" altLang="nb-NO" sz="1200" smtClean="0"/>
              <a:pPr/>
              <a:t>4</a:t>
            </a:fld>
            <a:endParaRPr lang="en-US" altLang="nb-NO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855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17207B0-8A26-4BF9-B72F-D8CCE00E5766}" type="slidenum">
              <a:rPr lang="en-US" altLang="nb-NO" sz="1200" smtClean="0"/>
              <a:pPr/>
              <a:t>40</a:t>
            </a:fld>
            <a:endParaRPr lang="en-US" altLang="nb-NO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563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B37DADF-2773-40C1-8183-28599BDEF528}" type="slidenum">
              <a:rPr lang="en-US" altLang="nb-NO" sz="1200" smtClean="0"/>
              <a:pPr/>
              <a:t>41</a:t>
            </a:fld>
            <a:endParaRPr lang="en-US" altLang="nb-NO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3455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3EA1BAE-A80E-4F91-B0DF-F9EADA991AE9}" type="slidenum">
              <a:rPr lang="en-US" altLang="nb-NO" sz="1200" smtClean="0"/>
              <a:pPr/>
              <a:t>42</a:t>
            </a:fld>
            <a:endParaRPr lang="en-US" altLang="nb-NO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4465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A67F52E-083D-4B5E-9340-965E1C263F78}" type="slidenum">
              <a:rPr lang="en-US" altLang="nb-NO" sz="1200" smtClean="0"/>
              <a:pPr/>
              <a:t>43</a:t>
            </a:fld>
            <a:endParaRPr lang="en-US" altLang="nb-NO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976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5F7754C-17A7-4F37-84F2-01616695523F}" type="slidenum">
              <a:rPr lang="en-US" altLang="nb-NO" sz="1200" smtClean="0"/>
              <a:pPr/>
              <a:t>44</a:t>
            </a:fld>
            <a:endParaRPr lang="en-US" altLang="nb-NO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795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C606778-1FC5-4B1A-9C13-C7B8CBE70A31}" type="slidenum">
              <a:rPr lang="en-US" altLang="nb-NO" sz="1200" smtClean="0"/>
              <a:pPr/>
              <a:t>45</a:t>
            </a:fld>
            <a:endParaRPr lang="en-US" altLang="nb-NO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256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D771527-DFE2-4863-A85A-AA75A75AE364}" type="slidenum">
              <a:rPr lang="en-US" altLang="nb-NO" sz="1200" smtClean="0"/>
              <a:pPr/>
              <a:t>46</a:t>
            </a:fld>
            <a:endParaRPr lang="en-US" altLang="nb-NO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376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EC96DC8-5A79-4C7F-86D1-47047FD474BC}" type="slidenum">
              <a:rPr lang="en-US" altLang="nb-NO" sz="1200" smtClean="0"/>
              <a:pPr/>
              <a:t>47</a:t>
            </a:fld>
            <a:endParaRPr lang="en-US" altLang="nb-NO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6294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75C29FE-976E-4678-97EF-C8000D2B988D}" type="slidenum">
              <a:rPr lang="en-US" altLang="nb-NO" sz="1200" smtClean="0"/>
              <a:pPr/>
              <a:t>48</a:t>
            </a:fld>
            <a:endParaRPr lang="en-US" altLang="nb-NO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240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69189CB-A494-41D0-95F9-5541FDAAB384}" type="slidenum">
              <a:rPr lang="en-US" altLang="nb-NO" sz="1200" smtClean="0"/>
              <a:pPr/>
              <a:t>49</a:t>
            </a:fld>
            <a:endParaRPr lang="en-US" altLang="nb-NO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0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C7D9AC4-4401-4C05-A5A0-6310511D2496}" type="slidenum">
              <a:rPr lang="en-US" altLang="nb-NO" sz="1200" smtClean="0"/>
              <a:pPr/>
              <a:t>5</a:t>
            </a:fld>
            <a:endParaRPr lang="en-US" altLang="nb-NO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35634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AEF2223-DBE2-4DDE-A0BB-7EF338991D6E}" type="slidenum">
              <a:rPr lang="en-US" altLang="nb-NO" sz="1200" smtClean="0"/>
              <a:pPr/>
              <a:t>50</a:t>
            </a:fld>
            <a:endParaRPr lang="en-US" altLang="nb-NO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0868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A17DA64-971A-4F0A-8BD1-12752B3B84E0}" type="slidenum">
              <a:rPr lang="en-US" altLang="nb-NO" sz="1200" smtClean="0"/>
              <a:pPr/>
              <a:t>51</a:t>
            </a:fld>
            <a:endParaRPr lang="en-US" altLang="nb-NO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0026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40EC88F-6479-45EF-B0B7-057A4F236491}" type="slidenum">
              <a:rPr lang="en-US" altLang="nb-NO" sz="1200" smtClean="0"/>
              <a:pPr/>
              <a:t>52</a:t>
            </a:fld>
            <a:endParaRPr lang="en-US" altLang="nb-NO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0115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A99598B-56C6-4C12-BB7B-4EBAEE0E7CF3}" type="slidenum">
              <a:rPr lang="en-US" altLang="nb-NO" sz="1200" smtClean="0"/>
              <a:pPr/>
              <a:t>53</a:t>
            </a:fld>
            <a:endParaRPr lang="en-US" altLang="nb-NO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6141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7640B2D-C94F-4489-8F94-43ECD70CDD4B}" type="slidenum">
              <a:rPr lang="en-US" altLang="nb-NO" sz="1200" smtClean="0"/>
              <a:pPr/>
              <a:t>54</a:t>
            </a:fld>
            <a:endParaRPr lang="en-US" altLang="nb-NO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005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C20665F-4770-423D-80DE-E45FD3C0732B}" type="slidenum">
              <a:rPr lang="en-US" altLang="nb-NO" sz="1200" smtClean="0"/>
              <a:pPr/>
              <a:t>55</a:t>
            </a:fld>
            <a:endParaRPr lang="en-US" altLang="nb-NO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1577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F427F63-8A7F-404F-9CB9-F7E34C25AED4}" type="slidenum">
              <a:rPr lang="en-US" altLang="nb-NO" sz="1200" smtClean="0"/>
              <a:pPr/>
              <a:t>56</a:t>
            </a:fld>
            <a:endParaRPr lang="en-US" altLang="nb-NO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5595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7913D09-1CBC-494C-96BE-F50E2D346C30}" type="slidenum">
              <a:rPr lang="en-US" altLang="nb-NO" sz="1200" smtClean="0"/>
              <a:pPr/>
              <a:t>57</a:t>
            </a:fld>
            <a:endParaRPr lang="en-US" altLang="nb-NO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5716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B97798D-AEC9-4164-BE05-4130EC7207F9}" type="slidenum">
              <a:rPr lang="en-US" altLang="nb-NO" sz="1200" smtClean="0"/>
              <a:pPr/>
              <a:t>58</a:t>
            </a:fld>
            <a:endParaRPr lang="en-US" altLang="nb-NO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562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20E322C-0360-4827-9E24-B8DA84074B23}" type="slidenum">
              <a:rPr lang="en-US" altLang="nb-NO" sz="1200" smtClean="0"/>
              <a:pPr/>
              <a:t>59</a:t>
            </a:fld>
            <a:endParaRPr lang="en-US" altLang="nb-NO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75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07EF4D3-6C21-4C6A-8BB3-8E9BE5D75552}" type="slidenum">
              <a:rPr lang="en-US" altLang="nb-NO" sz="1200" smtClean="0"/>
              <a:pPr/>
              <a:t>6</a:t>
            </a:fld>
            <a:endParaRPr lang="en-US" altLang="nb-NO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7592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C5BA3F8-E80F-42A8-B44E-6281ED6958EE}" type="slidenum">
              <a:rPr lang="en-US" altLang="nb-NO" sz="1200" smtClean="0"/>
              <a:pPr/>
              <a:t>60</a:t>
            </a:fld>
            <a:endParaRPr lang="en-US" altLang="nb-NO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054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2EFC41F-E81F-48A5-BE39-50B8837B77D8}" type="slidenum">
              <a:rPr lang="en-US" altLang="nb-NO" sz="1200" smtClean="0"/>
              <a:pPr/>
              <a:t>61</a:t>
            </a:fld>
            <a:endParaRPr lang="en-US" altLang="nb-NO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0150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006E0D1-E6D9-425B-A9A2-3EBC3C5F290A}" type="slidenum">
              <a:rPr lang="en-US" altLang="nb-NO" sz="1200" smtClean="0"/>
              <a:pPr/>
              <a:t>62</a:t>
            </a:fld>
            <a:endParaRPr lang="en-US" altLang="nb-NO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8112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5C591ADE-8CE8-4450-97A2-0B89D2852B83}" type="slidenum">
              <a:rPr lang="en-US" altLang="nb-NO" sz="1200" smtClean="0"/>
              <a:pPr/>
              <a:t>63</a:t>
            </a:fld>
            <a:endParaRPr lang="en-US" altLang="nb-NO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914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6805322-9C68-4A9E-AF46-6FB7BC345B7C}" type="slidenum">
              <a:rPr lang="en-US" altLang="nb-NO" sz="1200" smtClean="0"/>
              <a:pPr/>
              <a:t>64</a:t>
            </a:fld>
            <a:endParaRPr lang="en-US" altLang="nb-NO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3002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BEDA46C-B403-4212-9C2D-E32ECB3F393B}" type="slidenum">
              <a:rPr lang="en-US" altLang="nb-NO" sz="1200" smtClean="0"/>
              <a:pPr/>
              <a:t>65</a:t>
            </a:fld>
            <a:endParaRPr lang="en-US" altLang="nb-NO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8437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B3A48EC-1D65-450F-9103-3B99B627E424}" type="slidenum">
              <a:rPr lang="en-US" altLang="nb-NO" sz="1200" smtClean="0"/>
              <a:pPr/>
              <a:t>66</a:t>
            </a:fld>
            <a:endParaRPr lang="en-US" altLang="nb-NO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462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FA40C1D-A390-4907-A578-4622B6569CEE}" type="slidenum">
              <a:rPr lang="en-US" altLang="nb-NO" sz="1200" smtClean="0"/>
              <a:pPr/>
              <a:t>67</a:t>
            </a:fld>
            <a:endParaRPr lang="en-US" altLang="nb-NO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1236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5FA3BE2-B777-48EB-867F-0AA64484E5D1}" type="slidenum">
              <a:rPr lang="en-US" altLang="nb-NO" sz="1200" smtClean="0"/>
              <a:pPr/>
              <a:t>68</a:t>
            </a:fld>
            <a:endParaRPr lang="en-US" altLang="nb-NO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0958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D0F3105-163A-49E1-88DF-70ACA9CE7ECB}" type="slidenum">
              <a:rPr lang="en-US" altLang="nb-NO" sz="1200" smtClean="0"/>
              <a:pPr/>
              <a:t>69</a:t>
            </a:fld>
            <a:endParaRPr lang="en-US" altLang="nb-NO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9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3D758EE-9902-4E34-87C0-05B38C7B63D4}" type="slidenum">
              <a:rPr lang="en-US" altLang="nb-NO" sz="1200" smtClean="0"/>
              <a:pPr/>
              <a:t>7</a:t>
            </a:fld>
            <a:endParaRPr lang="en-US" altLang="nb-NO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3353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360F4FB-82DD-40BD-9B49-A9543B2E69FA}" type="slidenum">
              <a:rPr lang="en-US" altLang="nb-NO" sz="1200" smtClean="0"/>
              <a:pPr/>
              <a:t>71</a:t>
            </a:fld>
            <a:endParaRPr lang="en-US" altLang="nb-NO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4194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25BDA9E-4B6E-4876-AD26-1E1D5A24AACC}" type="slidenum">
              <a:rPr lang="en-US" altLang="nb-NO" sz="1200" smtClean="0"/>
              <a:pPr/>
              <a:t>72</a:t>
            </a:fld>
            <a:endParaRPr lang="en-US" altLang="nb-NO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6162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07DEB50-4F95-4CE7-AD60-2A12C532E34D}" type="slidenum">
              <a:rPr lang="en-US" altLang="nb-NO" sz="1200" smtClean="0"/>
              <a:pPr/>
              <a:t>73</a:t>
            </a:fld>
            <a:endParaRPr lang="en-US" altLang="nb-NO" sz="120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732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54E8F91D-836B-46A3-859B-45FCA7F1C0C6}" type="slidenum">
              <a:rPr lang="en-US" altLang="nb-NO" sz="1200" smtClean="0"/>
              <a:pPr/>
              <a:t>74</a:t>
            </a:fld>
            <a:endParaRPr lang="en-US" altLang="nb-NO" sz="120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545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A6A3FEA-56EE-4DB7-808D-1106F270BD6F}" type="slidenum">
              <a:rPr lang="en-US" altLang="nb-NO" sz="1200" smtClean="0"/>
              <a:pPr/>
              <a:t>75</a:t>
            </a:fld>
            <a:endParaRPr lang="en-US" altLang="nb-NO" sz="120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3070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F6DE4AA-525D-43BA-8F40-6497AE863D9C}" type="slidenum">
              <a:rPr lang="en-US" altLang="nb-NO" sz="1200" smtClean="0"/>
              <a:pPr/>
              <a:t>76</a:t>
            </a:fld>
            <a:endParaRPr lang="en-US" altLang="nb-NO" sz="120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3820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A1BB0BE-5555-4078-B1CB-E63E77D204BC}" type="slidenum">
              <a:rPr lang="en-US" altLang="nb-NO" sz="1200" smtClean="0"/>
              <a:pPr/>
              <a:t>77</a:t>
            </a:fld>
            <a:endParaRPr lang="en-US" altLang="nb-NO" sz="120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1701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A001B81-4EF8-489B-9792-5D5F0979E3DA}" type="slidenum">
              <a:rPr lang="en-US" altLang="nb-NO" sz="1200" smtClean="0"/>
              <a:pPr/>
              <a:t>78</a:t>
            </a:fld>
            <a:endParaRPr lang="en-US" altLang="nb-NO" sz="1200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912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890CBFC-3688-4A8F-AE65-2C63C4AAEB1E}" type="slidenum">
              <a:rPr lang="en-US" altLang="nb-NO" sz="1200" smtClean="0"/>
              <a:pPr/>
              <a:t>79</a:t>
            </a:fld>
            <a:endParaRPr lang="en-US" altLang="nb-NO" sz="1200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255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63977F2-DEE0-4C5D-B668-E1EE861D593E}" type="slidenum">
              <a:rPr lang="en-US" altLang="nb-NO" sz="1200" smtClean="0"/>
              <a:pPr/>
              <a:t>80</a:t>
            </a:fld>
            <a:endParaRPr lang="en-US" altLang="nb-NO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8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035F9AF-4AAE-430C-BEE8-74C378F855B8}" type="slidenum">
              <a:rPr lang="en-US" altLang="nb-NO" sz="1200" smtClean="0"/>
              <a:pPr/>
              <a:t>8</a:t>
            </a:fld>
            <a:endParaRPr lang="en-US" altLang="nb-NO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2537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A1CE729-5CA7-4892-A984-AF072D611D11}" type="slidenum">
              <a:rPr lang="en-US" altLang="nb-NO" sz="1200" smtClean="0"/>
              <a:pPr/>
              <a:t>81</a:t>
            </a:fld>
            <a:endParaRPr lang="en-US" altLang="nb-NO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621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ACF266E-EBFE-4EBB-AA73-9364A0FDF21A}" type="slidenum">
              <a:rPr lang="en-US" altLang="nb-NO" sz="1200" smtClean="0"/>
              <a:pPr/>
              <a:t>82</a:t>
            </a:fld>
            <a:endParaRPr lang="en-US" altLang="nb-NO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2169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E2B3996-6A1A-4C8C-88E5-E7E7C582247C}" type="slidenum">
              <a:rPr lang="en-US" altLang="nb-NO" sz="1200" smtClean="0"/>
              <a:pPr/>
              <a:t>83</a:t>
            </a:fld>
            <a:endParaRPr lang="en-US" altLang="nb-NO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00570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538C878F-8EEB-4455-8D7E-AB11C2CF8C14}" type="slidenum">
              <a:rPr lang="en-US" altLang="nb-NO" sz="1200" smtClean="0"/>
              <a:pPr/>
              <a:t>84</a:t>
            </a:fld>
            <a:endParaRPr lang="en-US" altLang="nb-NO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7243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970A5CA-4215-4B85-BDD7-6B14BEC33BB6}" type="slidenum">
              <a:rPr lang="en-US" altLang="nb-NO" sz="1200" smtClean="0"/>
              <a:pPr/>
              <a:t>85</a:t>
            </a:fld>
            <a:endParaRPr lang="en-US" altLang="nb-NO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7710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4D3F1B3-99EA-4D3E-8B93-588DD97FEAD8}" type="slidenum">
              <a:rPr lang="en-US" altLang="nb-NO" sz="1200" smtClean="0"/>
              <a:pPr/>
              <a:t>86</a:t>
            </a:fld>
            <a:endParaRPr lang="en-US" altLang="nb-NO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9470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795C9A4-0C41-494C-893E-7E2E42654C03}" type="slidenum">
              <a:rPr lang="en-US" altLang="nb-NO" sz="1200" smtClean="0"/>
              <a:pPr/>
              <a:t>87</a:t>
            </a:fld>
            <a:endParaRPr lang="en-US" altLang="nb-NO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48142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8155861-9D4C-471A-B143-A282F88C0C9B}" type="slidenum">
              <a:rPr lang="en-US" altLang="nb-NO" sz="1200" smtClean="0"/>
              <a:pPr/>
              <a:t>88</a:t>
            </a:fld>
            <a:endParaRPr lang="en-US" altLang="nb-NO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56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2D0B88A-BC50-4746-BBF3-050ACDE5C398}" type="slidenum">
              <a:rPr lang="en-US" altLang="nb-NO" sz="1200" smtClean="0"/>
              <a:pPr/>
              <a:t>9</a:t>
            </a:fld>
            <a:endParaRPr lang="en-US" altLang="nb-NO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49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914A-A806-478C-BFF6-76EE89CA96C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2933609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8192-B7A9-46CD-828A-6FAE8E33311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83032473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C77A-1D06-401E-9586-3B8B03BFCA4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9899605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tel og tekst ov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C20A4-3EC2-420F-8D6D-A18643C76E2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07131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tel og innhold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5550-47CD-448B-B951-33AD5986CB0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3170023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751D-BF0F-4794-86E6-DE611B81A7B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0575736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4622-4490-48C1-8007-E09CC9F797C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1438306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5FDFF-1F8E-4D70-9399-DA51F5A7BF7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4589652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tel, to innholdsdel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7413-30DE-4829-BFDD-92453CCCCEA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545098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CC21-C8BF-4485-AF7C-FC065A1869B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318115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868F-93ED-40B0-B28A-84FA35605AE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4112035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0277-4FCE-4919-A96E-E16550E1AE1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180755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445B-41B0-4C0B-9B1E-126B0C9AA65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928061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CD92-0F1F-4D71-90E5-DB583A9EF15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466296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CA76-0507-4CCD-8738-D8FE4B60A9D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1238796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0296-9BDD-4788-9A87-A710DE25E72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796347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D3B2-EDEB-4573-AB1C-6AA16F229A3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8029963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EA2B90-12B2-4A84-9B05-1CDA715697E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2" name="Picture 7" descr="spine icon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55" y="3725"/>
              <a:ext cx="5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nb-NO" sz="1400" smtClean="0">
                  <a:solidFill>
                    <a:srgbClr val="C82E32"/>
                  </a:solidFill>
                  <a:latin typeface="Times New Roman" panose="02020603050405020304" pitchFamily="18" charset="0"/>
                </a:rPr>
                <a:t>Chemical</a:t>
              </a:r>
            </a:p>
            <a:p>
              <a:pPr algn="ctr">
                <a:defRPr/>
              </a:pPr>
              <a:r>
                <a:rPr lang="en-US" altLang="nb-NO" sz="1400" smtClean="0">
                  <a:solidFill>
                    <a:srgbClr val="C82E32"/>
                  </a:solidFill>
                  <a:latin typeface="Times New Roman" panose="02020603050405020304" pitchFamily="18" charset="0"/>
                </a:rPr>
                <a:t>Kinetics</a:t>
              </a: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C82E32"/>
                </a:solidFill>
                <a:latin typeface="Arial" charset="0"/>
                <a:ea typeface="ＭＳ Ｐゴシック" pitchFamily="116" charset="-128"/>
                <a:sym typeface="Symbol" pitchFamily="-80" charset="2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82E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82E3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82E3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82E3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0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2.png"/><Relationship Id="rId5" Type="http://schemas.openxmlformats.org/officeDocument/2006/relationships/image" Target="../media/image5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4.png"/><Relationship Id="rId9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8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9.png"/><Relationship Id="rId4" Type="http://schemas.openxmlformats.org/officeDocument/2006/relationships/oleObject" Target="../embeddings/oleObject1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nb-NO" sz="5400" dirty="0" err="1" smtClean="0"/>
              <a:t>Kapittel</a:t>
            </a:r>
            <a:r>
              <a:rPr lang="en-US" altLang="nb-NO" sz="5400" dirty="0" smtClean="0"/>
              <a:t> 14</a:t>
            </a:r>
            <a:br>
              <a:rPr lang="en-US" altLang="nb-NO" sz="5400" dirty="0" smtClean="0"/>
            </a:br>
            <a:r>
              <a:rPr lang="en-US" altLang="nb-NO" sz="6000" dirty="0" err="1" smtClean="0"/>
              <a:t>Reaksjonskinetikk</a:t>
            </a:r>
            <a:endParaRPr lang="en-US" altLang="nb-NO" sz="54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84325" y="76200"/>
            <a:ext cx="6340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 i="1"/>
              <a:t>Chemistry, The Central Science</a:t>
            </a:r>
            <a:r>
              <a:rPr lang="en-US" altLang="nb-NO" sz="2400"/>
              <a:t>, 11th edition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Theodore L. Brown; H. Eugene LeMay, Jr.; and Bruce E. Bursten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endParaRPr lang="en-US" altLang="nb-NO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81200"/>
            <a:ext cx="3505200" cy="3733800"/>
          </a:xfrm>
        </p:spPr>
        <p:txBody>
          <a:bodyPr/>
          <a:lstStyle/>
          <a:p>
            <a:pPr eaLnBrk="1" hangingPunct="1"/>
            <a:r>
              <a:rPr lang="en-US" altLang="nb-NO" sz="2400" dirty="0" err="1" smtClean="0"/>
              <a:t>Merk</a:t>
            </a:r>
            <a:r>
              <a:rPr lang="en-US" altLang="nb-NO" sz="2400" dirty="0" smtClean="0"/>
              <a:t> at </a:t>
            </a:r>
            <a:r>
              <a:rPr lang="en-US" altLang="nb-NO" sz="2400" dirty="0" err="1" smtClean="0"/>
              <a:t>raten</a:t>
            </a:r>
            <a:r>
              <a:rPr lang="en-US" altLang="nb-NO" sz="2400" dirty="0" smtClean="0"/>
              <a:t> sinker </a:t>
            </a:r>
            <a:r>
              <a:rPr lang="en-US" altLang="nb-NO" sz="2400" dirty="0" err="1" smtClean="0"/>
              <a:t>etter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hvert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som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reaksjonen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går</a:t>
            </a:r>
            <a:endParaRPr lang="en-US" altLang="nb-NO" sz="2400" dirty="0" smtClean="0"/>
          </a:p>
          <a:p>
            <a:pPr eaLnBrk="1" hangingPunct="1"/>
            <a:r>
              <a:rPr lang="en-US" altLang="nb-NO" sz="2400" dirty="0" err="1" smtClean="0"/>
              <a:t>Dette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fordi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det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blir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færre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kollisjoner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mellom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reaktantmolekylene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når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disse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reagerer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og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blir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til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produkt</a:t>
            </a:r>
            <a:r>
              <a:rPr lang="en-US" altLang="nb-NO" sz="2400" dirty="0" smtClean="0"/>
              <a:t>.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/>
              <a:t>C</a:t>
            </a:r>
            <a:r>
              <a:rPr lang="en-US" altLang="nb-NO" sz="2400" baseline="-25000"/>
              <a:t>4</a:t>
            </a:r>
            <a:r>
              <a:rPr lang="en-US" altLang="nb-NO" sz="2400"/>
              <a:t>H</a:t>
            </a:r>
            <a:r>
              <a:rPr lang="en-US" altLang="nb-NO" sz="2400" baseline="-25000"/>
              <a:t>9</a:t>
            </a:r>
            <a:r>
              <a:rPr lang="en-US" altLang="nb-NO" sz="2400"/>
              <a:t>Cl</a:t>
            </a:r>
            <a:r>
              <a:rPr lang="en-US" altLang="nb-NO" sz="2000"/>
              <a:t>(</a:t>
            </a:r>
            <a:r>
              <a:rPr lang="en-US" altLang="nb-NO" sz="2000" i="1"/>
              <a:t>aq</a:t>
            </a:r>
            <a:r>
              <a:rPr lang="en-US" altLang="nb-NO" sz="2000"/>
              <a:t>)</a:t>
            </a:r>
            <a:r>
              <a:rPr lang="en-US" altLang="nb-NO" sz="2400"/>
              <a:t> + H</a:t>
            </a:r>
            <a:r>
              <a:rPr lang="en-US" altLang="nb-NO" sz="2400" baseline="-25000"/>
              <a:t>2</a:t>
            </a:r>
            <a:r>
              <a:rPr lang="en-US" altLang="nb-NO" sz="2400"/>
              <a:t>O</a:t>
            </a:r>
            <a:r>
              <a:rPr lang="en-US" altLang="nb-NO" sz="2000"/>
              <a:t>(</a:t>
            </a:r>
            <a:r>
              <a:rPr lang="en-US" altLang="nb-NO" sz="2000" i="1"/>
              <a:t>l</a:t>
            </a:r>
            <a:r>
              <a:rPr lang="en-US" altLang="nb-NO" sz="2000"/>
              <a:t>)</a:t>
            </a:r>
            <a:r>
              <a:rPr lang="en-US" altLang="nb-NO" sz="2400" baseline="-25000"/>
              <a:t> </a:t>
            </a:r>
            <a:r>
              <a:rPr lang="en-US" altLang="nb-NO" sz="2400">
                <a:sym typeface="Symbol" panose="05050102010706020507" pitchFamily="18" charset="2"/>
              </a:rPr>
              <a:t> C</a:t>
            </a:r>
            <a:r>
              <a:rPr lang="en-US" altLang="nb-NO" sz="2400" baseline="-25000">
                <a:sym typeface="Symbol" panose="05050102010706020507" pitchFamily="18" charset="2"/>
              </a:rPr>
              <a:t>4</a:t>
            </a:r>
            <a:r>
              <a:rPr lang="en-US" altLang="nb-NO" sz="2400">
                <a:sym typeface="Symbol" panose="05050102010706020507" pitchFamily="18" charset="2"/>
              </a:rPr>
              <a:t>H</a:t>
            </a:r>
            <a:r>
              <a:rPr lang="en-US" altLang="nb-NO" sz="2400" baseline="-25000">
                <a:sym typeface="Symbol" panose="05050102010706020507" pitchFamily="18" charset="2"/>
              </a:rPr>
              <a:t>9</a:t>
            </a:r>
            <a:r>
              <a:rPr lang="en-US" altLang="nb-NO" sz="2400">
                <a:sym typeface="Symbol" panose="05050102010706020507" pitchFamily="18" charset="2"/>
              </a:rPr>
              <a:t>OH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+ HCl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</a:t>
            </a:r>
            <a:endParaRPr lang="en-US" altLang="nb-NO" sz="2400"/>
          </a:p>
        </p:txBody>
      </p:sp>
      <p:pic>
        <p:nvPicPr>
          <p:cNvPr id="21510" name="Picture 5" descr="14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r="6133" b="4208"/>
          <a:stretch>
            <a:fillRect/>
          </a:stretch>
        </p:blipFill>
        <p:spPr>
          <a:xfrm>
            <a:off x="228600" y="2133600"/>
            <a:ext cx="5257800" cy="3200400"/>
          </a:xfrm>
        </p:spPr>
      </p:pic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3810000" y="2438400"/>
            <a:ext cx="1600200" cy="2590800"/>
          </a:xfrm>
          <a:prstGeom prst="ellipse">
            <a:avLst/>
          </a:prstGeom>
          <a:noFill/>
          <a:ln w="222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23555" name="Picture 9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4648200" y="1905000"/>
            <a:ext cx="3830638" cy="3879850"/>
          </a:xfrm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endParaRPr lang="en-US" altLang="nb-NO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nb-NO" sz="2400" dirty="0" err="1" smtClean="0"/>
              <a:t>Ved</a:t>
            </a:r>
            <a:r>
              <a:rPr lang="en-US" altLang="nb-NO" sz="2400" dirty="0" smtClean="0"/>
              <a:t> å </a:t>
            </a:r>
            <a:r>
              <a:rPr lang="en-US" altLang="nb-NO" sz="2400" dirty="0" err="1" smtClean="0"/>
              <a:t>plotte</a:t>
            </a:r>
            <a:r>
              <a:rPr lang="en-US" altLang="nb-NO" sz="2400" dirty="0" smtClean="0"/>
              <a:t> [C</a:t>
            </a:r>
            <a:r>
              <a:rPr lang="en-US" altLang="nb-NO" sz="2400" baseline="-25000" dirty="0" smtClean="0"/>
              <a:t>4</a:t>
            </a:r>
            <a:r>
              <a:rPr lang="en-US" altLang="nb-NO" sz="2400" dirty="0" smtClean="0"/>
              <a:t>H</a:t>
            </a:r>
            <a:r>
              <a:rPr lang="en-US" altLang="nb-NO" sz="2400" baseline="-25000" dirty="0" smtClean="0"/>
              <a:t>9</a:t>
            </a:r>
            <a:r>
              <a:rPr lang="en-US" altLang="nb-NO" sz="2400" dirty="0" smtClean="0"/>
              <a:t>Cl] </a:t>
            </a:r>
            <a:r>
              <a:rPr lang="en-US" altLang="nb-NO" sz="2400" dirty="0" err="1" smtClean="0"/>
              <a:t>som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funksjon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av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tid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vil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kurve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som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dette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bli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resultatet</a:t>
            </a:r>
            <a:endParaRPr lang="en-US" altLang="nb-NO" sz="2400" dirty="0" smtClean="0"/>
          </a:p>
          <a:p>
            <a:pPr eaLnBrk="1" hangingPunct="1"/>
            <a:r>
              <a:rPr lang="en-US" altLang="nb-NO" sz="2400" dirty="0" err="1" smtClean="0"/>
              <a:t>Stigningen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til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tangenet</a:t>
            </a:r>
            <a:r>
              <a:rPr lang="en-US" altLang="nb-NO" sz="2400" dirty="0" smtClean="0"/>
              <a:t> for et </a:t>
            </a:r>
            <a:r>
              <a:rPr lang="en-US" altLang="nb-NO" sz="2400" dirty="0" err="1" smtClean="0"/>
              <a:t>gitt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punkt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til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kurven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er</a:t>
            </a:r>
            <a:r>
              <a:rPr lang="en-US" altLang="nb-NO" sz="2400" dirty="0" smtClean="0"/>
              <a:t> den </a:t>
            </a:r>
            <a:r>
              <a:rPr lang="en-US" altLang="nb-NO" sz="2400" dirty="0" err="1" smtClean="0">
                <a:solidFill>
                  <a:srgbClr val="0070C0"/>
                </a:solidFill>
              </a:rPr>
              <a:t>momentane</a:t>
            </a:r>
            <a:r>
              <a:rPr lang="en-US" altLang="nb-NO" sz="2400" dirty="0" smtClean="0">
                <a:solidFill>
                  <a:srgbClr val="0070C0"/>
                </a:solidFill>
              </a:rPr>
              <a:t> </a:t>
            </a:r>
            <a:r>
              <a:rPr lang="en-US" altLang="nb-NO" sz="2400" dirty="0" err="1" smtClean="0">
                <a:solidFill>
                  <a:srgbClr val="0070C0"/>
                </a:solidFill>
              </a:rPr>
              <a:t>raten</a:t>
            </a:r>
            <a:r>
              <a:rPr lang="en-US" altLang="nb-NO" sz="2400" dirty="0" smtClean="0"/>
              <a:t> for </a:t>
            </a:r>
            <a:r>
              <a:rPr lang="en-US" altLang="nb-NO" sz="2400" dirty="0" err="1" smtClean="0"/>
              <a:t>det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tidspunktet</a:t>
            </a:r>
            <a:r>
              <a:rPr lang="en-US" altLang="nb-NO" sz="2400" dirty="0" smtClean="0"/>
              <a:t>..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/>
              <a:t>C</a:t>
            </a:r>
            <a:r>
              <a:rPr lang="en-US" altLang="nb-NO" sz="2400" baseline="-25000"/>
              <a:t>4</a:t>
            </a:r>
            <a:r>
              <a:rPr lang="en-US" altLang="nb-NO" sz="2400"/>
              <a:t>H</a:t>
            </a:r>
            <a:r>
              <a:rPr lang="en-US" altLang="nb-NO" sz="2400" baseline="-25000"/>
              <a:t>9</a:t>
            </a:r>
            <a:r>
              <a:rPr lang="en-US" altLang="nb-NO" sz="2400"/>
              <a:t>Cl</a:t>
            </a:r>
            <a:r>
              <a:rPr lang="en-US" altLang="nb-NO" sz="2000"/>
              <a:t>(</a:t>
            </a:r>
            <a:r>
              <a:rPr lang="en-US" altLang="nb-NO" sz="2000" i="1"/>
              <a:t>aq</a:t>
            </a:r>
            <a:r>
              <a:rPr lang="en-US" altLang="nb-NO" sz="2000"/>
              <a:t>)</a:t>
            </a:r>
            <a:r>
              <a:rPr lang="en-US" altLang="nb-NO" sz="2400"/>
              <a:t> + H</a:t>
            </a:r>
            <a:r>
              <a:rPr lang="en-US" altLang="nb-NO" sz="2400" baseline="-25000"/>
              <a:t>2</a:t>
            </a:r>
            <a:r>
              <a:rPr lang="en-US" altLang="nb-NO" sz="2400"/>
              <a:t>O</a:t>
            </a:r>
            <a:r>
              <a:rPr lang="en-US" altLang="nb-NO" sz="2000"/>
              <a:t>(</a:t>
            </a:r>
            <a:r>
              <a:rPr lang="en-US" altLang="nb-NO" sz="2000" i="1"/>
              <a:t>l</a:t>
            </a:r>
            <a:r>
              <a:rPr lang="en-US" altLang="nb-NO" sz="2000"/>
              <a:t>)</a:t>
            </a:r>
            <a:r>
              <a:rPr lang="en-US" altLang="nb-NO" sz="2400" baseline="-25000"/>
              <a:t> </a:t>
            </a:r>
            <a:r>
              <a:rPr lang="en-US" altLang="nb-NO" sz="2400">
                <a:sym typeface="Symbol" panose="05050102010706020507" pitchFamily="18" charset="2"/>
              </a:rPr>
              <a:t> C</a:t>
            </a:r>
            <a:r>
              <a:rPr lang="en-US" altLang="nb-NO" sz="2400" baseline="-25000">
                <a:sym typeface="Symbol" panose="05050102010706020507" pitchFamily="18" charset="2"/>
              </a:rPr>
              <a:t>4</a:t>
            </a:r>
            <a:r>
              <a:rPr lang="en-US" altLang="nb-NO" sz="2400">
                <a:sym typeface="Symbol" panose="05050102010706020507" pitchFamily="18" charset="2"/>
              </a:rPr>
              <a:t>H</a:t>
            </a:r>
            <a:r>
              <a:rPr lang="en-US" altLang="nb-NO" sz="2400" baseline="-25000">
                <a:sym typeface="Symbol" panose="05050102010706020507" pitchFamily="18" charset="2"/>
              </a:rPr>
              <a:t>9</a:t>
            </a:r>
            <a:r>
              <a:rPr lang="en-US" altLang="nb-NO" sz="2400">
                <a:sym typeface="Symbol" panose="05050102010706020507" pitchFamily="18" charset="2"/>
              </a:rPr>
              <a:t>OH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+ HCl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</a:t>
            </a:r>
            <a:endParaRPr lang="en-US" altLang="nb-NO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25603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4648200" y="1905000"/>
            <a:ext cx="3830638" cy="3879850"/>
          </a:xfrm>
        </p:spPr>
      </p:pic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endParaRPr lang="en-US" altLang="nb-NO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nb-NO" sz="2400" dirty="0" err="1" smtClean="0"/>
              <a:t>Alle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reaksjoner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vil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etter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hvert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gå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saktere</a:t>
            </a:r>
            <a:r>
              <a:rPr lang="en-US" altLang="nb-NO" sz="2400" dirty="0" smtClean="0"/>
              <a:t>.</a:t>
            </a:r>
          </a:p>
          <a:p>
            <a:pPr eaLnBrk="1" hangingPunct="1"/>
            <a:r>
              <a:rPr lang="en-US" altLang="nb-NO" sz="2400" dirty="0" err="1" smtClean="0"/>
              <a:t>Derfor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det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bedre</a:t>
            </a:r>
            <a:r>
              <a:rPr lang="en-US" altLang="nb-NO" sz="2400" dirty="0" smtClean="0"/>
              <a:t> å </a:t>
            </a:r>
            <a:r>
              <a:rPr lang="en-US" altLang="nb-NO" sz="2400" dirty="0" err="1" smtClean="0"/>
              <a:t>bruke</a:t>
            </a:r>
            <a:r>
              <a:rPr lang="en-US" altLang="nb-NO" sz="2400" dirty="0" smtClean="0"/>
              <a:t> den </a:t>
            </a:r>
            <a:r>
              <a:rPr lang="en-US" altLang="nb-NO" sz="2400" dirty="0" err="1" smtClean="0"/>
              <a:t>momentane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raten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ved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starten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av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reaksjonen</a:t>
            </a:r>
            <a:r>
              <a:rPr lang="en-US" altLang="nb-NO" sz="2400" dirty="0" smtClean="0"/>
              <a:t>.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/>
              <a:t>C</a:t>
            </a:r>
            <a:r>
              <a:rPr lang="en-US" altLang="nb-NO" sz="2400" baseline="-25000"/>
              <a:t>4</a:t>
            </a:r>
            <a:r>
              <a:rPr lang="en-US" altLang="nb-NO" sz="2400"/>
              <a:t>H</a:t>
            </a:r>
            <a:r>
              <a:rPr lang="en-US" altLang="nb-NO" sz="2400" baseline="-25000"/>
              <a:t>9</a:t>
            </a:r>
            <a:r>
              <a:rPr lang="en-US" altLang="nb-NO" sz="2400"/>
              <a:t>Cl</a:t>
            </a:r>
            <a:r>
              <a:rPr lang="en-US" altLang="nb-NO" sz="2000"/>
              <a:t>(</a:t>
            </a:r>
            <a:r>
              <a:rPr lang="en-US" altLang="nb-NO" sz="2000" i="1"/>
              <a:t>aq</a:t>
            </a:r>
            <a:r>
              <a:rPr lang="en-US" altLang="nb-NO" sz="2000"/>
              <a:t>)</a:t>
            </a:r>
            <a:r>
              <a:rPr lang="en-US" altLang="nb-NO" sz="2400"/>
              <a:t> + H</a:t>
            </a:r>
            <a:r>
              <a:rPr lang="en-US" altLang="nb-NO" sz="2400" baseline="-25000"/>
              <a:t>2</a:t>
            </a:r>
            <a:r>
              <a:rPr lang="en-US" altLang="nb-NO" sz="2400"/>
              <a:t>O</a:t>
            </a:r>
            <a:r>
              <a:rPr lang="en-US" altLang="nb-NO" sz="2000"/>
              <a:t>(</a:t>
            </a:r>
            <a:r>
              <a:rPr lang="en-US" altLang="nb-NO" sz="2000" i="1"/>
              <a:t>l</a:t>
            </a:r>
            <a:r>
              <a:rPr lang="en-US" altLang="nb-NO" sz="2000"/>
              <a:t>)</a:t>
            </a:r>
            <a:r>
              <a:rPr lang="en-US" altLang="nb-NO" sz="2400" baseline="-25000"/>
              <a:t> </a:t>
            </a:r>
            <a:r>
              <a:rPr lang="en-US" altLang="nb-NO" sz="2400">
                <a:sym typeface="Symbol" panose="05050102010706020507" pitchFamily="18" charset="2"/>
              </a:rPr>
              <a:t> C</a:t>
            </a:r>
            <a:r>
              <a:rPr lang="en-US" altLang="nb-NO" sz="2400" baseline="-25000">
                <a:sym typeface="Symbol" panose="05050102010706020507" pitchFamily="18" charset="2"/>
              </a:rPr>
              <a:t>4</a:t>
            </a:r>
            <a:r>
              <a:rPr lang="en-US" altLang="nb-NO" sz="2400">
                <a:sym typeface="Symbol" panose="05050102010706020507" pitchFamily="18" charset="2"/>
              </a:rPr>
              <a:t>H</a:t>
            </a:r>
            <a:r>
              <a:rPr lang="en-US" altLang="nb-NO" sz="2400" baseline="-25000">
                <a:sym typeface="Symbol" panose="05050102010706020507" pitchFamily="18" charset="2"/>
              </a:rPr>
              <a:t>9</a:t>
            </a:r>
            <a:r>
              <a:rPr lang="en-US" altLang="nb-NO" sz="2400">
                <a:sym typeface="Symbol" panose="05050102010706020507" pitchFamily="18" charset="2"/>
              </a:rPr>
              <a:t>OH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+ HCl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</a:t>
            </a:r>
            <a:endParaRPr lang="en-US" altLang="nb-NO" sz="2400"/>
          </a:p>
        </p:txBody>
      </p:sp>
      <p:sp>
        <p:nvSpPr>
          <p:cNvPr id="25607" name="Oval 6"/>
          <p:cNvSpPr>
            <a:spLocks noChangeArrowheads="1"/>
          </p:cNvSpPr>
          <p:nvPr/>
        </p:nvSpPr>
        <p:spPr bwMode="auto">
          <a:xfrm>
            <a:off x="6400800" y="36576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5105400" y="18288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27651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4648200" y="1905000"/>
            <a:ext cx="3830638" cy="3879850"/>
          </a:xfrm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støkiometri</a:t>
            </a:r>
            <a:endParaRPr lang="en-US" altLang="nb-NO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/>
          <a:p>
            <a:pPr eaLnBrk="1" hangingPunct="1"/>
            <a:r>
              <a:rPr lang="en-US" altLang="nb-NO" sz="2400" dirty="0" smtClean="0"/>
              <a:t>I </a:t>
            </a:r>
            <a:r>
              <a:rPr lang="en-US" altLang="nb-NO" sz="2400" dirty="0" err="1" smtClean="0"/>
              <a:t>denne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reaksjonen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er</a:t>
            </a:r>
            <a:r>
              <a:rPr lang="en-US" altLang="nb-NO" sz="2400" dirty="0"/>
              <a:t> </a:t>
            </a:r>
            <a:r>
              <a:rPr lang="en-US" altLang="nb-NO" sz="2400" dirty="0" err="1" smtClean="0"/>
              <a:t>forholdet</a:t>
            </a:r>
            <a:r>
              <a:rPr lang="en-US" altLang="nb-NO" sz="2400" dirty="0" smtClean="0"/>
              <a:t> 1:1 </a:t>
            </a:r>
            <a:r>
              <a:rPr lang="en-US" altLang="nb-NO" sz="2400" dirty="0" err="1" smtClean="0"/>
              <a:t>mellom</a:t>
            </a:r>
            <a:r>
              <a:rPr lang="en-US" altLang="nb-NO" sz="2400" dirty="0" smtClean="0"/>
              <a:t> C</a:t>
            </a:r>
            <a:r>
              <a:rPr lang="en-US" altLang="nb-NO" sz="2400" baseline="-25000" dirty="0" smtClean="0"/>
              <a:t>4</a:t>
            </a:r>
            <a:r>
              <a:rPr lang="en-US" altLang="nb-NO" sz="2400" dirty="0" smtClean="0"/>
              <a:t>H</a:t>
            </a:r>
            <a:r>
              <a:rPr lang="en-US" altLang="nb-NO" sz="2400" baseline="-25000" dirty="0" smtClean="0"/>
              <a:t>9</a:t>
            </a:r>
            <a:r>
              <a:rPr lang="en-US" altLang="nb-NO" sz="2400" dirty="0" smtClean="0"/>
              <a:t>Cl </a:t>
            </a:r>
            <a:r>
              <a:rPr lang="en-US" altLang="nb-NO" sz="2400" dirty="0" err="1" smtClean="0"/>
              <a:t>og</a:t>
            </a:r>
            <a:r>
              <a:rPr lang="en-US" altLang="nb-NO" sz="2400" dirty="0" smtClean="0"/>
              <a:t> C</a:t>
            </a:r>
            <a:r>
              <a:rPr lang="en-US" altLang="nb-NO" sz="2400" baseline="-25000" dirty="0" smtClean="0"/>
              <a:t>4</a:t>
            </a:r>
            <a:r>
              <a:rPr lang="en-US" altLang="nb-NO" sz="2400" dirty="0" smtClean="0"/>
              <a:t>H</a:t>
            </a:r>
            <a:r>
              <a:rPr lang="en-US" altLang="nb-NO" sz="2400" baseline="-25000" dirty="0" smtClean="0"/>
              <a:t>9</a:t>
            </a:r>
            <a:r>
              <a:rPr lang="en-US" altLang="nb-NO" sz="2400" dirty="0" smtClean="0"/>
              <a:t>OH.</a:t>
            </a:r>
          </a:p>
          <a:p>
            <a:pPr eaLnBrk="1" hangingPunct="1"/>
            <a:r>
              <a:rPr lang="en-US" altLang="nb-NO" sz="2400" dirty="0" err="1" smtClean="0"/>
              <a:t>Derfor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vil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raten</a:t>
            </a:r>
            <a:r>
              <a:rPr lang="en-US" altLang="nb-NO" sz="2400" dirty="0" smtClean="0"/>
              <a:t> for </a:t>
            </a:r>
            <a:r>
              <a:rPr lang="en-US" altLang="nb-NO" sz="2400" dirty="0" err="1" smtClean="0"/>
              <a:t>bruk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av</a:t>
            </a:r>
            <a:r>
              <a:rPr lang="en-US" altLang="nb-NO" sz="2400" dirty="0" smtClean="0"/>
              <a:t> C</a:t>
            </a:r>
            <a:r>
              <a:rPr lang="en-US" altLang="nb-NO" sz="2400" baseline="-25000" dirty="0" smtClean="0"/>
              <a:t>4</a:t>
            </a:r>
            <a:r>
              <a:rPr lang="en-US" altLang="nb-NO" sz="2400" dirty="0" smtClean="0"/>
              <a:t>H</a:t>
            </a:r>
            <a:r>
              <a:rPr lang="en-US" altLang="nb-NO" sz="2400" baseline="-25000" dirty="0" smtClean="0"/>
              <a:t>9</a:t>
            </a:r>
            <a:r>
              <a:rPr lang="en-US" altLang="nb-NO" sz="2400" dirty="0" smtClean="0"/>
              <a:t>Cl </a:t>
            </a:r>
            <a:r>
              <a:rPr lang="en-US" altLang="nb-NO" sz="2400" dirty="0" err="1" smtClean="0"/>
              <a:t>være</a:t>
            </a:r>
            <a:r>
              <a:rPr lang="en-US" altLang="nb-NO" sz="2400" dirty="0" smtClean="0"/>
              <a:t> den same </a:t>
            </a:r>
            <a:r>
              <a:rPr lang="en-US" altLang="nb-NO" sz="2400" dirty="0" err="1" smtClean="0"/>
              <a:t>som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raten</a:t>
            </a:r>
            <a:r>
              <a:rPr lang="en-US" altLang="nb-NO" sz="2400" dirty="0" smtClean="0"/>
              <a:t> for </a:t>
            </a:r>
            <a:r>
              <a:rPr lang="en-US" altLang="nb-NO" sz="2400" dirty="0" err="1" smtClean="0"/>
              <a:t>dannelse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av</a:t>
            </a:r>
            <a:r>
              <a:rPr lang="en-US" altLang="nb-NO" sz="2400" dirty="0" smtClean="0"/>
              <a:t> C</a:t>
            </a:r>
            <a:r>
              <a:rPr lang="en-US" altLang="nb-NO" sz="2400" baseline="-25000" dirty="0" smtClean="0"/>
              <a:t>4</a:t>
            </a:r>
            <a:r>
              <a:rPr lang="en-US" altLang="nb-NO" sz="2400" dirty="0" smtClean="0"/>
              <a:t>H</a:t>
            </a:r>
            <a:r>
              <a:rPr lang="en-US" altLang="nb-NO" sz="2400" baseline="-25000" dirty="0" smtClean="0"/>
              <a:t>9</a:t>
            </a:r>
            <a:r>
              <a:rPr lang="en-US" altLang="nb-NO" sz="2400" dirty="0" smtClean="0"/>
              <a:t>OH.</a:t>
            </a:r>
          </a:p>
          <a:p>
            <a:pPr eaLnBrk="1" hangingPunct="1"/>
            <a:r>
              <a:rPr lang="en-US" altLang="nb-NO" sz="2400" dirty="0" err="1" smtClean="0"/>
              <a:t>Merk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forskjell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i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fortegn</a:t>
            </a:r>
            <a:endParaRPr lang="en-US" altLang="nb-NO" sz="2400" dirty="0" smtClean="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/>
              <a:t>C</a:t>
            </a:r>
            <a:r>
              <a:rPr lang="en-US" altLang="nb-NO" sz="2400" baseline="-25000"/>
              <a:t>4</a:t>
            </a:r>
            <a:r>
              <a:rPr lang="en-US" altLang="nb-NO" sz="2400"/>
              <a:t>H</a:t>
            </a:r>
            <a:r>
              <a:rPr lang="en-US" altLang="nb-NO" sz="2400" baseline="-25000"/>
              <a:t>9</a:t>
            </a:r>
            <a:r>
              <a:rPr lang="en-US" altLang="nb-NO" sz="2400"/>
              <a:t>Cl</a:t>
            </a:r>
            <a:r>
              <a:rPr lang="en-US" altLang="nb-NO" sz="2000"/>
              <a:t>(</a:t>
            </a:r>
            <a:r>
              <a:rPr lang="en-US" altLang="nb-NO" sz="2000" i="1"/>
              <a:t>aq</a:t>
            </a:r>
            <a:r>
              <a:rPr lang="en-US" altLang="nb-NO" sz="2000"/>
              <a:t>)</a:t>
            </a:r>
            <a:r>
              <a:rPr lang="en-US" altLang="nb-NO" sz="2400"/>
              <a:t> + H</a:t>
            </a:r>
            <a:r>
              <a:rPr lang="en-US" altLang="nb-NO" sz="2400" baseline="-25000"/>
              <a:t>2</a:t>
            </a:r>
            <a:r>
              <a:rPr lang="en-US" altLang="nb-NO" sz="2400"/>
              <a:t>O</a:t>
            </a:r>
            <a:r>
              <a:rPr lang="en-US" altLang="nb-NO" sz="2000"/>
              <a:t>(</a:t>
            </a:r>
            <a:r>
              <a:rPr lang="en-US" altLang="nb-NO" sz="2000" i="1"/>
              <a:t>l</a:t>
            </a:r>
            <a:r>
              <a:rPr lang="en-US" altLang="nb-NO" sz="2000"/>
              <a:t>)</a:t>
            </a:r>
            <a:r>
              <a:rPr lang="en-US" altLang="nb-NO" sz="2400" baseline="-25000"/>
              <a:t> </a:t>
            </a:r>
            <a:r>
              <a:rPr lang="en-US" altLang="nb-NO" sz="2400">
                <a:sym typeface="Symbol" panose="05050102010706020507" pitchFamily="18" charset="2"/>
              </a:rPr>
              <a:t> C</a:t>
            </a:r>
            <a:r>
              <a:rPr lang="en-US" altLang="nb-NO" sz="2400" baseline="-25000">
                <a:sym typeface="Symbol" panose="05050102010706020507" pitchFamily="18" charset="2"/>
              </a:rPr>
              <a:t>4</a:t>
            </a:r>
            <a:r>
              <a:rPr lang="en-US" altLang="nb-NO" sz="2400">
                <a:sym typeface="Symbol" panose="05050102010706020507" pitchFamily="18" charset="2"/>
              </a:rPr>
              <a:t>H</a:t>
            </a:r>
            <a:r>
              <a:rPr lang="en-US" altLang="nb-NO" sz="2400" baseline="-25000">
                <a:sym typeface="Symbol" panose="05050102010706020507" pitchFamily="18" charset="2"/>
              </a:rPr>
              <a:t>9</a:t>
            </a:r>
            <a:r>
              <a:rPr lang="en-US" altLang="nb-NO" sz="2400">
                <a:sym typeface="Symbol" panose="05050102010706020507" pitchFamily="18" charset="2"/>
              </a:rPr>
              <a:t>OH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+ HCl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</a:t>
            </a:r>
            <a:endParaRPr lang="en-US" altLang="nb-NO" sz="2400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6400800" y="36576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5105400" y="18288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5486400"/>
            <a:ext cx="5143500" cy="822325"/>
            <a:chOff x="192" y="3576"/>
            <a:chExt cx="3240" cy="518"/>
          </a:xfrm>
        </p:grpSpPr>
        <p:sp>
          <p:nvSpPr>
            <p:cNvPr id="27658" name="Rectangle 9"/>
            <p:cNvSpPr>
              <a:spLocks noChangeArrowheads="1"/>
            </p:cNvSpPr>
            <p:nvPr/>
          </p:nvSpPr>
          <p:spPr bwMode="auto">
            <a:xfrm>
              <a:off x="192" y="3691"/>
              <a:ext cx="6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/>
                <a:t>Rate =</a:t>
              </a:r>
            </a:p>
          </p:txBody>
        </p:sp>
        <p:grpSp>
          <p:nvGrpSpPr>
            <p:cNvPr id="27659" name="Group 12"/>
            <p:cNvGrpSpPr>
              <a:grpSpLocks/>
            </p:cNvGrpSpPr>
            <p:nvPr/>
          </p:nvGrpSpPr>
          <p:grpSpPr bwMode="auto">
            <a:xfrm>
              <a:off x="934" y="3576"/>
              <a:ext cx="1056" cy="518"/>
              <a:chOff x="1344" y="3519"/>
              <a:chExt cx="1056" cy="518"/>
            </a:xfrm>
          </p:grpSpPr>
          <p:sp>
            <p:nvSpPr>
              <p:cNvPr id="27664" name="Rectangle 10"/>
              <p:cNvSpPr>
                <a:spLocks noChangeArrowheads="1"/>
              </p:cNvSpPr>
              <p:nvPr/>
            </p:nvSpPr>
            <p:spPr bwMode="auto">
              <a:xfrm>
                <a:off x="1383" y="3519"/>
                <a:ext cx="100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/>
                  <a:t>-</a:t>
                </a: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/>
                  <a:t>[C</a:t>
                </a:r>
                <a:r>
                  <a:rPr lang="en-US" altLang="nb-NO" sz="2400" baseline="-25000"/>
                  <a:t>4</a:t>
                </a:r>
                <a:r>
                  <a:rPr lang="en-US" altLang="nb-NO" sz="2400"/>
                  <a:t>H</a:t>
                </a:r>
                <a:r>
                  <a:rPr lang="en-US" altLang="nb-NO" sz="2400" baseline="-25000"/>
                  <a:t>9</a:t>
                </a:r>
                <a:r>
                  <a:rPr lang="en-US" altLang="nb-NO" sz="2400"/>
                  <a:t>Cl]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 i="1"/>
                  <a:t>t</a:t>
                </a:r>
                <a:endParaRPr lang="en-US" altLang="nb-NO" sz="2400"/>
              </a:p>
            </p:txBody>
          </p:sp>
          <p:sp>
            <p:nvSpPr>
              <p:cNvPr id="27665" name="Line 11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1056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27660" name="Rectangle 13"/>
            <p:cNvSpPr>
              <a:spLocks noChangeArrowheads="1"/>
            </p:cNvSpPr>
            <p:nvPr/>
          </p:nvSpPr>
          <p:spPr bwMode="auto">
            <a:xfrm>
              <a:off x="2045" y="3691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/>
                <a:t>=</a:t>
              </a:r>
            </a:p>
          </p:txBody>
        </p:sp>
        <p:grpSp>
          <p:nvGrpSpPr>
            <p:cNvPr id="27661" name="Group 16"/>
            <p:cNvGrpSpPr>
              <a:grpSpLocks/>
            </p:cNvGrpSpPr>
            <p:nvPr/>
          </p:nvGrpSpPr>
          <p:grpSpPr bwMode="auto">
            <a:xfrm>
              <a:off x="2328" y="3576"/>
              <a:ext cx="1104" cy="518"/>
              <a:chOff x="2400" y="3754"/>
              <a:chExt cx="1104" cy="518"/>
            </a:xfrm>
          </p:grpSpPr>
          <p:sp>
            <p:nvSpPr>
              <p:cNvPr id="27662" name="Rectangle 14"/>
              <p:cNvSpPr>
                <a:spLocks noChangeArrowheads="1"/>
              </p:cNvSpPr>
              <p:nvPr/>
            </p:nvSpPr>
            <p:spPr bwMode="auto">
              <a:xfrm>
                <a:off x="2441" y="3754"/>
                <a:ext cx="104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/>
                  <a:t>[C</a:t>
                </a:r>
                <a:r>
                  <a:rPr lang="en-US" altLang="nb-NO" sz="2400" baseline="-25000"/>
                  <a:t>4</a:t>
                </a:r>
                <a:r>
                  <a:rPr lang="en-US" altLang="nb-NO" sz="2400"/>
                  <a:t>H</a:t>
                </a:r>
                <a:r>
                  <a:rPr lang="en-US" altLang="nb-NO" sz="2400" baseline="-25000"/>
                  <a:t>9</a:t>
                </a:r>
                <a:r>
                  <a:rPr lang="en-US" altLang="nb-NO" sz="2400"/>
                  <a:t>OH]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 i="1"/>
                  <a:t>t</a:t>
                </a:r>
                <a:endParaRPr lang="en-US" altLang="nb-NO" sz="2400"/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2400" y="4032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8013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støkiometri</a:t>
            </a:r>
            <a:endParaRPr lang="en-US" altLang="nb-NO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5288" y="908050"/>
            <a:ext cx="5143500" cy="822325"/>
            <a:chOff x="192" y="3576"/>
            <a:chExt cx="3240" cy="518"/>
          </a:xfrm>
        </p:grpSpPr>
        <p:sp>
          <p:nvSpPr>
            <p:cNvPr id="29703" name="Rectangle 9"/>
            <p:cNvSpPr>
              <a:spLocks noChangeArrowheads="1"/>
            </p:cNvSpPr>
            <p:nvPr/>
          </p:nvSpPr>
          <p:spPr bwMode="auto">
            <a:xfrm>
              <a:off x="192" y="3691"/>
              <a:ext cx="6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/>
                <a:t>Rate =</a:t>
              </a:r>
            </a:p>
          </p:txBody>
        </p:sp>
        <p:grpSp>
          <p:nvGrpSpPr>
            <p:cNvPr id="29704" name="Group 12"/>
            <p:cNvGrpSpPr>
              <a:grpSpLocks/>
            </p:cNvGrpSpPr>
            <p:nvPr/>
          </p:nvGrpSpPr>
          <p:grpSpPr bwMode="auto">
            <a:xfrm>
              <a:off x="934" y="3576"/>
              <a:ext cx="1056" cy="518"/>
              <a:chOff x="1344" y="3519"/>
              <a:chExt cx="1056" cy="518"/>
            </a:xfrm>
          </p:grpSpPr>
          <p:sp>
            <p:nvSpPr>
              <p:cNvPr id="29709" name="Rectangle 10"/>
              <p:cNvSpPr>
                <a:spLocks noChangeArrowheads="1"/>
              </p:cNvSpPr>
              <p:nvPr/>
            </p:nvSpPr>
            <p:spPr bwMode="auto">
              <a:xfrm>
                <a:off x="1383" y="3519"/>
                <a:ext cx="100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/>
                  <a:t>-</a:t>
                </a: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/>
                  <a:t>[C</a:t>
                </a:r>
                <a:r>
                  <a:rPr lang="en-US" altLang="nb-NO" sz="2400" baseline="-25000"/>
                  <a:t>4</a:t>
                </a:r>
                <a:r>
                  <a:rPr lang="en-US" altLang="nb-NO" sz="2400"/>
                  <a:t>H</a:t>
                </a:r>
                <a:r>
                  <a:rPr lang="en-US" altLang="nb-NO" sz="2400" baseline="-25000"/>
                  <a:t>9</a:t>
                </a:r>
                <a:r>
                  <a:rPr lang="en-US" altLang="nb-NO" sz="2400"/>
                  <a:t>Cl]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 i="1"/>
                  <a:t>t</a:t>
                </a:r>
                <a:endParaRPr lang="en-US" altLang="nb-NO" sz="2400"/>
              </a:p>
            </p:txBody>
          </p:sp>
          <p:sp>
            <p:nvSpPr>
              <p:cNvPr id="29710" name="Line 11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1056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29705" name="Rectangle 13"/>
            <p:cNvSpPr>
              <a:spLocks noChangeArrowheads="1"/>
            </p:cNvSpPr>
            <p:nvPr/>
          </p:nvSpPr>
          <p:spPr bwMode="auto">
            <a:xfrm>
              <a:off x="2045" y="3691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/>
                <a:t>=</a:t>
              </a:r>
            </a:p>
          </p:txBody>
        </p:sp>
        <p:grpSp>
          <p:nvGrpSpPr>
            <p:cNvPr id="29706" name="Group 16"/>
            <p:cNvGrpSpPr>
              <a:grpSpLocks/>
            </p:cNvGrpSpPr>
            <p:nvPr/>
          </p:nvGrpSpPr>
          <p:grpSpPr bwMode="auto">
            <a:xfrm>
              <a:off x="2328" y="3576"/>
              <a:ext cx="1104" cy="518"/>
              <a:chOff x="2400" y="3754"/>
              <a:chExt cx="1104" cy="518"/>
            </a:xfrm>
          </p:grpSpPr>
          <p:sp>
            <p:nvSpPr>
              <p:cNvPr id="29707" name="Rectangle 14"/>
              <p:cNvSpPr>
                <a:spLocks noChangeArrowheads="1"/>
              </p:cNvSpPr>
              <p:nvPr/>
            </p:nvSpPr>
            <p:spPr bwMode="auto">
              <a:xfrm>
                <a:off x="2441" y="3754"/>
                <a:ext cx="104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/>
                  <a:t>[C</a:t>
                </a:r>
                <a:r>
                  <a:rPr lang="en-US" altLang="nb-NO" sz="2400" baseline="-25000"/>
                  <a:t>4</a:t>
                </a:r>
                <a:r>
                  <a:rPr lang="en-US" altLang="nb-NO" sz="2400"/>
                  <a:t>H</a:t>
                </a:r>
                <a:r>
                  <a:rPr lang="en-US" altLang="nb-NO" sz="2400" baseline="-25000"/>
                  <a:t>9</a:t>
                </a:r>
                <a:r>
                  <a:rPr lang="en-US" altLang="nb-NO" sz="2400"/>
                  <a:t>OH]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 i="1"/>
                  <a:t>t</a:t>
                </a:r>
                <a:endParaRPr lang="en-US" altLang="nb-NO" sz="2400"/>
              </a:p>
            </p:txBody>
          </p:sp>
          <p:sp>
            <p:nvSpPr>
              <p:cNvPr id="29708" name="Line 15"/>
              <p:cNvSpPr>
                <a:spLocks noChangeShapeType="1"/>
              </p:cNvSpPr>
              <p:nvPr/>
            </p:nvSpPr>
            <p:spPr bwMode="auto">
              <a:xfrm>
                <a:off x="2400" y="4032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492375"/>
            <a:ext cx="6121375" cy="41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800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8013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støkiometri</a:t>
            </a:r>
            <a:endParaRPr lang="en-US" altLang="nb-NO" dirty="0" smtClean="0"/>
          </a:p>
        </p:txBody>
      </p:sp>
      <p:pic>
        <p:nvPicPr>
          <p:cNvPr id="317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97693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985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7178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ktangel 18"/>
          <p:cNvSpPr>
            <a:spLocks noChangeArrowheads="1"/>
          </p:cNvSpPr>
          <p:nvPr/>
        </p:nvSpPr>
        <p:spPr bwMode="auto">
          <a:xfrm>
            <a:off x="0" y="4076700"/>
            <a:ext cx="4643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solidFill>
                  <a:schemeClr val="tx1"/>
                </a:solidFill>
              </a:rPr>
              <a:t>Absorpsjonen av lys er proporsjonal med konsentrasjon og kan derfor brukes som et uttrykk for konsentrasjon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 dirty="0">
              <a:solidFill>
                <a:schemeClr val="tx1"/>
              </a:solidFill>
            </a:endParaRP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295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støkiometri</a:t>
            </a:r>
            <a:endParaRPr lang="en-US" altLang="nb-NO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Hva</a:t>
            </a:r>
            <a:r>
              <a:rPr lang="en-US" altLang="nb-NO" dirty="0" smtClean="0"/>
              <a:t> om </a:t>
            </a:r>
            <a:r>
              <a:rPr lang="en-US" altLang="nb-NO" dirty="0" err="1" smtClean="0"/>
              <a:t>det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støkiometriske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forholdet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ikke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:1?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52663" y="3284066"/>
            <a:ext cx="4341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/>
              <a:t>2 HI</a:t>
            </a:r>
            <a:r>
              <a:rPr lang="en-US" altLang="nb-NO" sz="2400" dirty="0"/>
              <a:t>(</a:t>
            </a:r>
            <a:r>
              <a:rPr lang="en-US" altLang="nb-NO" sz="2400" i="1" dirty="0"/>
              <a:t>g</a:t>
            </a:r>
            <a:r>
              <a:rPr lang="en-US" altLang="nb-NO" sz="2400" dirty="0"/>
              <a:t>)</a:t>
            </a:r>
            <a:r>
              <a:rPr lang="en-US" altLang="nb-NO" sz="2800" dirty="0"/>
              <a:t> </a:t>
            </a:r>
            <a:r>
              <a:rPr lang="en-US" altLang="nb-NO" sz="2800" dirty="0">
                <a:sym typeface="Symbol" panose="05050102010706020507" pitchFamily="18" charset="2"/>
              </a:rPr>
              <a:t>  H</a:t>
            </a:r>
            <a:r>
              <a:rPr lang="en-US" altLang="nb-NO" sz="2800" baseline="-25000" dirty="0">
                <a:sym typeface="Symbol" panose="05050102010706020507" pitchFamily="18" charset="2"/>
              </a:rPr>
              <a:t>2</a:t>
            </a:r>
            <a:r>
              <a:rPr lang="en-US" altLang="nb-NO" sz="2400" dirty="0">
                <a:sym typeface="Symbol" panose="05050102010706020507" pitchFamily="18" charset="2"/>
              </a:rPr>
              <a:t>(</a:t>
            </a:r>
            <a:r>
              <a:rPr lang="en-US" altLang="nb-NO" sz="2400" i="1" dirty="0">
                <a:sym typeface="Symbol" panose="05050102010706020507" pitchFamily="18" charset="2"/>
              </a:rPr>
              <a:t>g</a:t>
            </a:r>
            <a:r>
              <a:rPr lang="en-US" altLang="nb-NO" sz="2400" dirty="0">
                <a:sym typeface="Symbol" panose="05050102010706020507" pitchFamily="18" charset="2"/>
              </a:rPr>
              <a:t>)</a:t>
            </a:r>
            <a:r>
              <a:rPr lang="en-US" altLang="nb-NO" sz="2800" dirty="0">
                <a:sym typeface="Symbol" panose="05050102010706020507" pitchFamily="18" charset="2"/>
              </a:rPr>
              <a:t> + I</a:t>
            </a:r>
            <a:r>
              <a:rPr lang="en-US" altLang="nb-NO" sz="2800" baseline="-25000" dirty="0">
                <a:sym typeface="Symbol" panose="05050102010706020507" pitchFamily="18" charset="2"/>
              </a:rPr>
              <a:t>2</a:t>
            </a:r>
            <a:r>
              <a:rPr lang="en-US" altLang="nb-NO" sz="2400" dirty="0">
                <a:sym typeface="Symbol" panose="05050102010706020507" pitchFamily="18" charset="2"/>
              </a:rPr>
              <a:t>(</a:t>
            </a:r>
            <a:r>
              <a:rPr lang="en-US" altLang="nb-NO" sz="2400" i="1" dirty="0">
                <a:sym typeface="Symbol" panose="05050102010706020507" pitchFamily="18" charset="2"/>
              </a:rPr>
              <a:t>g</a:t>
            </a:r>
            <a:r>
              <a:rPr lang="en-US" altLang="nb-NO" sz="2400" dirty="0">
                <a:sym typeface="Symbol" panose="05050102010706020507" pitchFamily="18" charset="2"/>
              </a:rPr>
              <a:t>)</a:t>
            </a:r>
            <a:endParaRPr lang="en-US" altLang="nb-NO" sz="28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5800" y="3803179"/>
            <a:ext cx="1544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dirty="0" smtClean="0"/>
              <a:t> Da </a:t>
            </a:r>
            <a:r>
              <a:rPr lang="en-US" altLang="nb-NO" dirty="0" err="1" smtClean="0"/>
              <a:t>er</a:t>
            </a:r>
            <a:r>
              <a:rPr lang="en-US" altLang="nb-NO" sz="2800" dirty="0" smtClean="0"/>
              <a:t>,</a:t>
            </a:r>
            <a:endParaRPr lang="en-US" altLang="nb-NO" sz="2800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57400" y="4427066"/>
            <a:ext cx="3908425" cy="946150"/>
            <a:chOff x="1296" y="2496"/>
            <a:chExt cx="2462" cy="596"/>
          </a:xfrm>
        </p:grpSpPr>
        <p:sp>
          <p:nvSpPr>
            <p:cNvPr id="33800" name="Rectangle 6"/>
            <p:cNvSpPr>
              <a:spLocks noChangeArrowheads="1"/>
            </p:cNvSpPr>
            <p:nvPr/>
          </p:nvSpPr>
          <p:spPr bwMode="auto">
            <a:xfrm>
              <a:off x="1296" y="2615"/>
              <a:ext cx="10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Rate =  </a:t>
              </a:r>
              <a:r>
                <a:rPr lang="en-US" altLang="nb-NO" sz="2800">
                  <a:cs typeface="Arial" panose="020B0604020202020204" pitchFamily="34" charset="0"/>
                </a:rPr>
                <a:t>−</a:t>
              </a:r>
            </a:p>
          </p:txBody>
        </p:sp>
        <p:grpSp>
          <p:nvGrpSpPr>
            <p:cNvPr id="33801" name="Group 9"/>
            <p:cNvGrpSpPr>
              <a:grpSpLocks/>
            </p:cNvGrpSpPr>
            <p:nvPr/>
          </p:nvGrpSpPr>
          <p:grpSpPr bwMode="auto">
            <a:xfrm>
              <a:off x="2282" y="2496"/>
              <a:ext cx="241" cy="596"/>
              <a:chOff x="2539" y="2351"/>
              <a:chExt cx="241" cy="596"/>
            </a:xfrm>
          </p:grpSpPr>
          <p:sp>
            <p:nvSpPr>
              <p:cNvPr id="33809" name="Rectangle 7"/>
              <p:cNvSpPr>
                <a:spLocks noChangeArrowheads="1"/>
              </p:cNvSpPr>
              <p:nvPr/>
            </p:nvSpPr>
            <p:spPr bwMode="auto">
              <a:xfrm>
                <a:off x="2539" y="2351"/>
                <a:ext cx="241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2</a:t>
                </a:r>
              </a:p>
            </p:txBody>
          </p:sp>
          <p:sp>
            <p:nvSpPr>
              <p:cNvPr id="33810" name="Line 8"/>
              <p:cNvSpPr>
                <a:spLocks noChangeShapeType="1"/>
              </p:cNvSpPr>
              <p:nvPr/>
            </p:nvSpPr>
            <p:spPr bwMode="auto">
              <a:xfrm>
                <a:off x="2551" y="2640"/>
                <a:ext cx="219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33802" name="Group 13"/>
            <p:cNvGrpSpPr>
              <a:grpSpLocks/>
            </p:cNvGrpSpPr>
            <p:nvPr/>
          </p:nvGrpSpPr>
          <p:grpSpPr bwMode="auto">
            <a:xfrm>
              <a:off x="2502" y="2496"/>
              <a:ext cx="602" cy="596"/>
              <a:chOff x="3227" y="2565"/>
              <a:chExt cx="602" cy="596"/>
            </a:xfrm>
          </p:grpSpPr>
          <p:sp>
            <p:nvSpPr>
              <p:cNvPr id="33807" name="Rectangle 11"/>
              <p:cNvSpPr>
                <a:spLocks noChangeArrowheads="1"/>
              </p:cNvSpPr>
              <p:nvPr/>
            </p:nvSpPr>
            <p:spPr bwMode="auto">
              <a:xfrm>
                <a:off x="3227" y="2565"/>
                <a:ext cx="602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800"/>
                  <a:t>[HI]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800" i="1"/>
                  <a:t>t</a:t>
                </a:r>
                <a:endParaRPr lang="en-US" altLang="nb-NO" sz="2800"/>
              </a:p>
            </p:txBody>
          </p:sp>
          <p:sp>
            <p:nvSpPr>
              <p:cNvPr id="33808" name="Line 12"/>
              <p:cNvSpPr>
                <a:spLocks noChangeShapeType="1"/>
              </p:cNvSpPr>
              <p:nvPr/>
            </p:nvSpPr>
            <p:spPr bwMode="auto">
              <a:xfrm>
                <a:off x="3312" y="2859"/>
                <a:ext cx="432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33803" name="Rectangle 14"/>
            <p:cNvSpPr>
              <a:spLocks noChangeArrowheads="1"/>
            </p:cNvSpPr>
            <p:nvPr/>
          </p:nvSpPr>
          <p:spPr bwMode="auto">
            <a:xfrm>
              <a:off x="3036" y="2634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</a:t>
              </a:r>
            </a:p>
          </p:txBody>
        </p:sp>
        <p:grpSp>
          <p:nvGrpSpPr>
            <p:cNvPr id="33804" name="Group 17"/>
            <p:cNvGrpSpPr>
              <a:grpSpLocks/>
            </p:cNvGrpSpPr>
            <p:nvPr/>
          </p:nvGrpSpPr>
          <p:grpSpPr bwMode="auto">
            <a:xfrm>
              <a:off x="3234" y="2496"/>
              <a:ext cx="524" cy="596"/>
              <a:chOff x="2690" y="3116"/>
              <a:chExt cx="524" cy="596"/>
            </a:xfrm>
          </p:grpSpPr>
          <p:sp>
            <p:nvSpPr>
              <p:cNvPr id="33805" name="Rectangle 15"/>
              <p:cNvSpPr>
                <a:spLocks noChangeArrowheads="1"/>
              </p:cNvSpPr>
              <p:nvPr/>
            </p:nvSpPr>
            <p:spPr bwMode="auto">
              <a:xfrm>
                <a:off x="2690" y="3116"/>
                <a:ext cx="524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800"/>
                  <a:t>[I</a:t>
                </a:r>
                <a:r>
                  <a:rPr lang="en-US" altLang="nb-NO" sz="2800" baseline="-25000"/>
                  <a:t>2</a:t>
                </a:r>
                <a:r>
                  <a:rPr lang="en-US" altLang="nb-NO" sz="2800"/>
                  <a:t>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800" i="1"/>
                  <a:t>t</a:t>
                </a:r>
                <a:endParaRPr lang="en-US" altLang="nb-NO" sz="2800"/>
              </a:p>
            </p:txBody>
          </p:sp>
          <p:sp>
            <p:nvSpPr>
              <p:cNvPr id="33806" name="Line 16"/>
              <p:cNvSpPr>
                <a:spLocks noChangeShapeType="1"/>
              </p:cNvSpPr>
              <p:nvPr/>
            </p:nvSpPr>
            <p:spPr bwMode="auto">
              <a:xfrm>
                <a:off x="2736" y="3422"/>
                <a:ext cx="432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støkiometri</a:t>
            </a:r>
            <a:endParaRPr lang="en-US" altLang="nb-NO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Vi </a:t>
            </a:r>
            <a:r>
              <a:rPr lang="en-US" altLang="nb-NO" dirty="0" err="1" smtClean="0"/>
              <a:t>har</a:t>
            </a:r>
            <a:r>
              <a:rPr lang="en-US" altLang="nb-NO" dirty="0" smtClean="0"/>
              <a:t> for den </a:t>
            </a:r>
            <a:r>
              <a:rPr lang="en-US" altLang="nb-NO" dirty="0" err="1" smtClean="0"/>
              <a:t>generelle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reaksjonen</a:t>
            </a:r>
            <a:endParaRPr lang="en-US" altLang="nb-NO" dirty="0" smtClean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06663" y="2895600"/>
            <a:ext cx="4111625" cy="519113"/>
            <a:chOff x="1536" y="1984"/>
            <a:chExt cx="2590" cy="327"/>
          </a:xfrm>
        </p:grpSpPr>
        <p:sp>
          <p:nvSpPr>
            <p:cNvPr id="35879" name="Rectangle 19"/>
            <p:cNvSpPr>
              <a:spLocks noChangeArrowheads="1"/>
            </p:cNvSpPr>
            <p:nvPr/>
          </p:nvSpPr>
          <p:spPr bwMode="auto">
            <a:xfrm>
              <a:off x="1536" y="1984"/>
              <a:ext cx="9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i="1"/>
                <a:t>a</a:t>
              </a:r>
              <a:r>
                <a:rPr lang="en-US" altLang="nb-NO" sz="2800"/>
                <a:t>A + </a:t>
              </a:r>
              <a:r>
                <a:rPr lang="en-US" altLang="nb-NO" sz="2800" i="1"/>
                <a:t>b</a:t>
              </a:r>
              <a:r>
                <a:rPr lang="en-US" altLang="nb-NO" sz="2800"/>
                <a:t>B </a:t>
              </a:r>
            </a:p>
          </p:txBody>
        </p:sp>
        <p:sp>
          <p:nvSpPr>
            <p:cNvPr id="35880" name="Line 20"/>
            <p:cNvSpPr>
              <a:spLocks noChangeShapeType="1"/>
            </p:cNvSpPr>
            <p:nvPr/>
          </p:nvSpPr>
          <p:spPr bwMode="auto">
            <a:xfrm>
              <a:off x="2568" y="2160"/>
              <a:ext cx="57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5881" name="Rectangle 21"/>
            <p:cNvSpPr>
              <a:spLocks noChangeArrowheads="1"/>
            </p:cNvSpPr>
            <p:nvPr/>
          </p:nvSpPr>
          <p:spPr bwMode="auto">
            <a:xfrm>
              <a:off x="3195" y="1984"/>
              <a:ext cx="9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i="1"/>
                <a:t>c</a:t>
              </a:r>
              <a:r>
                <a:rPr lang="en-US" altLang="nb-NO" sz="2800"/>
                <a:t>C + </a:t>
              </a:r>
              <a:r>
                <a:rPr lang="en-US" altLang="nb-NO" sz="2800" i="1"/>
                <a:t>d</a:t>
              </a:r>
              <a:r>
                <a:rPr lang="en-US" altLang="nb-NO" sz="2800"/>
                <a:t>D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230188" y="3767138"/>
            <a:ext cx="8674100" cy="957262"/>
            <a:chOff x="19" y="2373"/>
            <a:chExt cx="5464" cy="603"/>
          </a:xfrm>
        </p:grpSpPr>
        <p:sp>
          <p:nvSpPr>
            <p:cNvPr id="35847" name="Rectangle 24"/>
            <p:cNvSpPr>
              <a:spLocks noChangeArrowheads="1"/>
            </p:cNvSpPr>
            <p:nvPr/>
          </p:nvSpPr>
          <p:spPr bwMode="auto">
            <a:xfrm>
              <a:off x="19" y="2531"/>
              <a:ext cx="10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dirty="0"/>
                <a:t>Rate =  </a:t>
              </a:r>
              <a:r>
                <a:rPr lang="en-US" altLang="nb-NO" sz="2800" dirty="0">
                  <a:cs typeface="Arial" panose="020B0604020202020204" pitchFamily="34" charset="0"/>
                </a:rPr>
                <a:t>−</a:t>
              </a:r>
            </a:p>
          </p:txBody>
        </p:sp>
        <p:grpSp>
          <p:nvGrpSpPr>
            <p:cNvPr id="35848" name="Group 60"/>
            <p:cNvGrpSpPr>
              <a:grpSpLocks/>
            </p:cNvGrpSpPr>
            <p:nvPr/>
          </p:nvGrpSpPr>
          <p:grpSpPr bwMode="auto">
            <a:xfrm>
              <a:off x="1056" y="2373"/>
              <a:ext cx="815" cy="603"/>
              <a:chOff x="1056" y="2400"/>
              <a:chExt cx="815" cy="603"/>
            </a:xfrm>
          </p:grpSpPr>
          <p:grpSp>
            <p:nvGrpSpPr>
              <p:cNvPr id="35873" name="Group 28"/>
              <p:cNvGrpSpPr>
                <a:grpSpLocks/>
              </p:cNvGrpSpPr>
              <p:nvPr/>
            </p:nvGrpSpPr>
            <p:grpSpPr bwMode="auto">
              <a:xfrm>
                <a:off x="1056" y="2400"/>
                <a:ext cx="288" cy="596"/>
                <a:chOff x="1605" y="2850"/>
                <a:chExt cx="288" cy="596"/>
              </a:xfrm>
            </p:grpSpPr>
            <p:sp>
              <p:nvSpPr>
                <p:cNvPr id="35877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 i="1"/>
                    <a:t>a</a:t>
                  </a:r>
                  <a:endParaRPr lang="en-US" altLang="nb-NO" sz="2800"/>
                </a:p>
              </p:txBody>
            </p:sp>
            <p:sp>
              <p:nvSpPr>
                <p:cNvPr id="35878" name="Line 27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grpSp>
            <p:nvGrpSpPr>
              <p:cNvPr id="35874" name="Group 30"/>
              <p:cNvGrpSpPr>
                <a:grpSpLocks/>
              </p:cNvGrpSpPr>
              <p:nvPr/>
            </p:nvGrpSpPr>
            <p:grpSpPr bwMode="auto">
              <a:xfrm>
                <a:off x="1344" y="2407"/>
                <a:ext cx="527" cy="596"/>
                <a:chOff x="2064" y="2880"/>
                <a:chExt cx="527" cy="596"/>
              </a:xfrm>
            </p:grpSpPr>
            <p:sp>
              <p:nvSpPr>
                <p:cNvPr id="35875" name="Rectangle 26"/>
                <p:cNvSpPr>
                  <a:spLocks noChangeArrowheads="1"/>
                </p:cNvSpPr>
                <p:nvPr/>
              </p:nvSpPr>
              <p:spPr bwMode="auto">
                <a:xfrm>
                  <a:off x="2064" y="2880"/>
                  <a:ext cx="527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nb-NO" sz="2800"/>
                    <a:t>[A]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nb-NO" sz="2800" i="1"/>
                    <a:t>t</a:t>
                  </a:r>
                  <a:endParaRPr lang="en-US" altLang="nb-NO" sz="2800"/>
                </a:p>
              </p:txBody>
            </p:sp>
            <p:sp>
              <p:nvSpPr>
                <p:cNvPr id="35876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35849" name="Rectangle 32"/>
            <p:cNvSpPr>
              <a:spLocks noChangeArrowheads="1"/>
            </p:cNvSpPr>
            <p:nvPr/>
          </p:nvSpPr>
          <p:spPr bwMode="auto">
            <a:xfrm>
              <a:off x="1920" y="2524"/>
              <a:ext cx="4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</a:t>
              </a:r>
              <a:r>
                <a:rPr lang="en-US" altLang="nb-NO" sz="2400"/>
                <a:t>−</a:t>
              </a:r>
            </a:p>
          </p:txBody>
        </p:sp>
        <p:grpSp>
          <p:nvGrpSpPr>
            <p:cNvPr id="35850" name="Group 61"/>
            <p:cNvGrpSpPr>
              <a:grpSpLocks/>
            </p:cNvGrpSpPr>
            <p:nvPr/>
          </p:nvGrpSpPr>
          <p:grpSpPr bwMode="auto">
            <a:xfrm>
              <a:off x="2352" y="2373"/>
              <a:ext cx="815" cy="603"/>
              <a:chOff x="2352" y="2400"/>
              <a:chExt cx="815" cy="603"/>
            </a:xfrm>
          </p:grpSpPr>
          <p:grpSp>
            <p:nvGrpSpPr>
              <p:cNvPr id="35867" name="Group 34"/>
              <p:cNvGrpSpPr>
                <a:grpSpLocks/>
              </p:cNvGrpSpPr>
              <p:nvPr/>
            </p:nvGrpSpPr>
            <p:grpSpPr bwMode="auto">
              <a:xfrm>
                <a:off x="2352" y="2400"/>
                <a:ext cx="288" cy="596"/>
                <a:chOff x="1605" y="2850"/>
                <a:chExt cx="288" cy="596"/>
              </a:xfrm>
            </p:grpSpPr>
            <p:sp>
              <p:nvSpPr>
                <p:cNvPr id="35871" name="Rectangle 35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 i="1"/>
                    <a:t>b</a:t>
                  </a:r>
                  <a:endParaRPr lang="en-US" altLang="nb-NO" sz="2800"/>
                </a:p>
              </p:txBody>
            </p:sp>
            <p:sp>
              <p:nvSpPr>
                <p:cNvPr id="35872" name="Line 36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grpSp>
            <p:nvGrpSpPr>
              <p:cNvPr id="35868" name="Group 37"/>
              <p:cNvGrpSpPr>
                <a:grpSpLocks/>
              </p:cNvGrpSpPr>
              <p:nvPr/>
            </p:nvGrpSpPr>
            <p:grpSpPr bwMode="auto">
              <a:xfrm>
                <a:off x="2640" y="2407"/>
                <a:ext cx="527" cy="596"/>
                <a:chOff x="2065" y="2880"/>
                <a:chExt cx="527" cy="596"/>
              </a:xfrm>
            </p:grpSpPr>
            <p:sp>
              <p:nvSpPr>
                <p:cNvPr id="35869" name="Rectangle 38"/>
                <p:cNvSpPr>
                  <a:spLocks noChangeArrowheads="1"/>
                </p:cNvSpPr>
                <p:nvPr/>
              </p:nvSpPr>
              <p:spPr bwMode="auto">
                <a:xfrm>
                  <a:off x="2065" y="2880"/>
                  <a:ext cx="527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nb-NO" sz="2800"/>
                    <a:t>[B]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nb-NO" sz="2800" i="1"/>
                    <a:t>t</a:t>
                  </a:r>
                  <a:endParaRPr lang="en-US" altLang="nb-NO" sz="2800"/>
                </a:p>
              </p:txBody>
            </p:sp>
            <p:sp>
              <p:nvSpPr>
                <p:cNvPr id="35870" name="Line 39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35851" name="Rectangle 40"/>
            <p:cNvSpPr>
              <a:spLocks noChangeArrowheads="1"/>
            </p:cNvSpPr>
            <p:nvPr/>
          </p:nvSpPr>
          <p:spPr bwMode="auto">
            <a:xfrm>
              <a:off x="3216" y="252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</a:t>
              </a:r>
            </a:p>
          </p:txBody>
        </p:sp>
        <p:grpSp>
          <p:nvGrpSpPr>
            <p:cNvPr id="35852" name="Group 62"/>
            <p:cNvGrpSpPr>
              <a:grpSpLocks/>
            </p:cNvGrpSpPr>
            <p:nvPr/>
          </p:nvGrpSpPr>
          <p:grpSpPr bwMode="auto">
            <a:xfrm>
              <a:off x="3471" y="2373"/>
              <a:ext cx="812" cy="603"/>
              <a:chOff x="3471" y="2400"/>
              <a:chExt cx="812" cy="603"/>
            </a:xfrm>
          </p:grpSpPr>
          <p:grpSp>
            <p:nvGrpSpPr>
              <p:cNvPr id="35861" name="Group 42"/>
              <p:cNvGrpSpPr>
                <a:grpSpLocks/>
              </p:cNvGrpSpPr>
              <p:nvPr/>
            </p:nvGrpSpPr>
            <p:grpSpPr bwMode="auto">
              <a:xfrm>
                <a:off x="3471" y="2400"/>
                <a:ext cx="288" cy="596"/>
                <a:chOff x="1605" y="2850"/>
                <a:chExt cx="288" cy="596"/>
              </a:xfrm>
            </p:grpSpPr>
            <p:sp>
              <p:nvSpPr>
                <p:cNvPr id="35865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 i="1"/>
                    <a:t>c</a:t>
                  </a:r>
                  <a:endParaRPr lang="en-US" altLang="nb-NO" sz="2800"/>
                </a:p>
              </p:txBody>
            </p:sp>
            <p:sp>
              <p:nvSpPr>
                <p:cNvPr id="35866" name="Line 44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grpSp>
            <p:nvGrpSpPr>
              <p:cNvPr id="35862" name="Group 45"/>
              <p:cNvGrpSpPr>
                <a:grpSpLocks/>
              </p:cNvGrpSpPr>
              <p:nvPr/>
            </p:nvGrpSpPr>
            <p:grpSpPr bwMode="auto">
              <a:xfrm>
                <a:off x="3744" y="2407"/>
                <a:ext cx="539" cy="596"/>
                <a:chOff x="2059" y="2880"/>
                <a:chExt cx="539" cy="596"/>
              </a:xfrm>
            </p:grpSpPr>
            <p:sp>
              <p:nvSpPr>
                <p:cNvPr id="35863" name="Rectangle 46"/>
                <p:cNvSpPr>
                  <a:spLocks noChangeArrowheads="1"/>
                </p:cNvSpPr>
                <p:nvPr/>
              </p:nvSpPr>
              <p:spPr bwMode="auto">
                <a:xfrm>
                  <a:off x="2059" y="2880"/>
                  <a:ext cx="53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nb-NO" sz="2800"/>
                    <a:t>[C]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nb-NO" sz="2800" i="1"/>
                    <a:t>t</a:t>
                  </a:r>
                  <a:endParaRPr lang="en-US" altLang="nb-NO" sz="2800"/>
                </a:p>
              </p:txBody>
            </p:sp>
            <p:sp>
              <p:nvSpPr>
                <p:cNvPr id="35864" name="Line 47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grpSp>
          <p:nvGrpSpPr>
            <p:cNvPr id="35853" name="Group 63"/>
            <p:cNvGrpSpPr>
              <a:grpSpLocks/>
            </p:cNvGrpSpPr>
            <p:nvPr/>
          </p:nvGrpSpPr>
          <p:grpSpPr bwMode="auto">
            <a:xfrm>
              <a:off x="4656" y="2373"/>
              <a:ext cx="827" cy="603"/>
              <a:chOff x="4656" y="2400"/>
              <a:chExt cx="827" cy="603"/>
            </a:xfrm>
          </p:grpSpPr>
          <p:grpSp>
            <p:nvGrpSpPr>
              <p:cNvPr id="35855" name="Group 49"/>
              <p:cNvGrpSpPr>
                <a:grpSpLocks/>
              </p:cNvGrpSpPr>
              <p:nvPr/>
            </p:nvGrpSpPr>
            <p:grpSpPr bwMode="auto">
              <a:xfrm>
                <a:off x="4656" y="2400"/>
                <a:ext cx="288" cy="596"/>
                <a:chOff x="1605" y="2850"/>
                <a:chExt cx="288" cy="596"/>
              </a:xfrm>
            </p:grpSpPr>
            <p:sp>
              <p:nvSpPr>
                <p:cNvPr id="35859" name="Rectangle 50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 i="1"/>
                    <a:t>d</a:t>
                  </a:r>
                  <a:endParaRPr lang="en-US" altLang="nb-NO" sz="2800"/>
                </a:p>
              </p:txBody>
            </p:sp>
            <p:sp>
              <p:nvSpPr>
                <p:cNvPr id="35860" name="Line 51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grpSp>
            <p:nvGrpSpPr>
              <p:cNvPr id="35856" name="Group 52"/>
              <p:cNvGrpSpPr>
                <a:grpSpLocks/>
              </p:cNvGrpSpPr>
              <p:nvPr/>
            </p:nvGrpSpPr>
            <p:grpSpPr bwMode="auto">
              <a:xfrm>
                <a:off x="4944" y="2407"/>
                <a:ext cx="539" cy="596"/>
                <a:chOff x="2059" y="2880"/>
                <a:chExt cx="539" cy="596"/>
              </a:xfrm>
            </p:grpSpPr>
            <p:sp>
              <p:nvSpPr>
                <p:cNvPr id="35857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9" y="2880"/>
                  <a:ext cx="53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nb-NO" sz="2800"/>
                    <a:t>[D]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nb-NO" sz="2800" i="1"/>
                    <a:t>t</a:t>
                  </a:r>
                  <a:endParaRPr lang="en-US" altLang="nb-NO" sz="2800"/>
                </a:p>
              </p:txBody>
            </p:sp>
            <p:sp>
              <p:nvSpPr>
                <p:cNvPr id="35858" name="Line 54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35854" name="Rectangle 55"/>
            <p:cNvSpPr>
              <a:spLocks noChangeArrowheads="1"/>
            </p:cNvSpPr>
            <p:nvPr/>
          </p:nvSpPr>
          <p:spPr bwMode="auto">
            <a:xfrm>
              <a:off x="4368" y="2528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Konsentrasjon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rate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7244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800" dirty="0" smtClean="0"/>
              <a:t>	Ved å se på Eksperiment 1 og 2, ser vi at når vi dobler [NH</a:t>
            </a:r>
            <a:r>
              <a:rPr lang="nb-NO" altLang="nb-NO" sz="2800" baseline="-25000" dirty="0" smtClean="0"/>
              <a:t>4</a:t>
            </a:r>
            <a:r>
              <a:rPr lang="nb-NO" altLang="nb-NO" sz="2800" baseline="30000" dirty="0" smtClean="0"/>
              <a:t>+</a:t>
            </a:r>
            <a:r>
              <a:rPr lang="nb-NO" altLang="nb-NO" sz="2800" dirty="0" smtClean="0"/>
              <a:t>] så dobles også den initiale raten (</a:t>
            </a:r>
            <a:r>
              <a:rPr lang="nb-NO" altLang="nb-NO" sz="2800" dirty="0" err="1" smtClean="0"/>
              <a:t>startraten</a:t>
            </a:r>
            <a:r>
              <a:rPr lang="nb-NO" altLang="nb-NO" sz="2800" dirty="0" smtClean="0"/>
              <a:t>).</a:t>
            </a:r>
          </a:p>
        </p:txBody>
      </p:sp>
      <p:grpSp>
        <p:nvGrpSpPr>
          <p:cNvPr id="39941" name="Group 13"/>
          <p:cNvGrpSpPr>
            <a:grpSpLocks/>
          </p:cNvGrpSpPr>
          <p:nvPr/>
        </p:nvGrpSpPr>
        <p:grpSpPr bwMode="auto">
          <a:xfrm>
            <a:off x="811213" y="3962400"/>
            <a:ext cx="7356475" cy="523875"/>
            <a:chOff x="500" y="2496"/>
            <a:chExt cx="4634" cy="330"/>
          </a:xfrm>
        </p:grpSpPr>
        <p:sp>
          <p:nvSpPr>
            <p:cNvPr id="39943" name="Rectangle 10"/>
            <p:cNvSpPr>
              <a:spLocks noChangeArrowheads="1"/>
            </p:cNvSpPr>
            <p:nvPr/>
          </p:nvSpPr>
          <p:spPr bwMode="auto">
            <a:xfrm>
              <a:off x="500" y="2499"/>
              <a:ext cx="20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NH</a:t>
              </a:r>
              <a:r>
                <a:rPr lang="en-US" altLang="nb-NO" sz="2800" baseline="-25000"/>
                <a:t>4</a:t>
              </a:r>
              <a:r>
                <a:rPr lang="en-US" altLang="nb-NO" sz="2800" baseline="30000"/>
                <a:t>+</a:t>
              </a:r>
              <a:r>
                <a:rPr lang="en-US" altLang="nb-NO" sz="2400"/>
                <a:t>(</a:t>
              </a:r>
              <a:r>
                <a:rPr lang="en-US" altLang="nb-NO" sz="2400" i="1"/>
                <a:t>aq</a:t>
              </a:r>
              <a:r>
                <a:rPr lang="en-US" altLang="nb-NO" sz="2400"/>
                <a:t>)</a:t>
              </a:r>
              <a:r>
                <a:rPr lang="en-US" altLang="nb-NO" sz="2800"/>
                <a:t> + NO</a:t>
              </a:r>
              <a:r>
                <a:rPr lang="en-US" altLang="nb-NO" sz="2800" baseline="-25000"/>
                <a:t>2</a:t>
              </a:r>
              <a:r>
                <a:rPr lang="en-US" altLang="nb-NO" sz="3600" baseline="30000">
                  <a:cs typeface="Arial" panose="020B0604020202020204" pitchFamily="34" charset="0"/>
                </a:rPr>
                <a:t>−</a:t>
              </a:r>
              <a:r>
                <a:rPr lang="en-US" altLang="nb-NO" sz="2400"/>
                <a:t>(</a:t>
              </a:r>
              <a:r>
                <a:rPr lang="en-US" altLang="nb-NO" sz="2400" i="1"/>
                <a:t>aq</a:t>
              </a:r>
              <a:r>
                <a:rPr lang="en-US" altLang="nb-NO" sz="2400"/>
                <a:t>)</a:t>
              </a:r>
              <a:endParaRPr lang="en-US" altLang="nb-NO" sz="2800"/>
            </a:p>
          </p:txBody>
        </p:sp>
        <p:sp>
          <p:nvSpPr>
            <p:cNvPr id="39944" name="Rectangle 11"/>
            <p:cNvSpPr>
              <a:spLocks noChangeArrowheads="1"/>
            </p:cNvSpPr>
            <p:nvPr/>
          </p:nvSpPr>
          <p:spPr bwMode="auto">
            <a:xfrm>
              <a:off x="3504" y="2496"/>
              <a:ext cx="1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N</a:t>
              </a:r>
              <a:r>
                <a:rPr lang="en-US" altLang="nb-NO" sz="2800" baseline="-25000"/>
                <a:t>2</a:t>
              </a:r>
              <a:r>
                <a:rPr lang="en-US" altLang="nb-NO" sz="2400"/>
                <a:t>(</a:t>
              </a:r>
              <a:r>
                <a:rPr lang="en-US" altLang="nb-NO" sz="2400" i="1"/>
                <a:t>g</a:t>
              </a:r>
              <a:r>
                <a:rPr lang="en-US" altLang="nb-NO" sz="2400"/>
                <a:t>)</a:t>
              </a:r>
              <a:r>
                <a:rPr lang="en-US" altLang="nb-NO" sz="2800"/>
                <a:t> + 2 H</a:t>
              </a:r>
              <a:r>
                <a:rPr lang="en-US" altLang="nb-NO" sz="2800" baseline="-25000"/>
                <a:t>2</a:t>
              </a:r>
              <a:r>
                <a:rPr lang="en-US" altLang="nb-NO" sz="2800"/>
                <a:t>O</a:t>
              </a:r>
              <a:r>
                <a:rPr lang="en-US" altLang="nb-NO" sz="2400"/>
                <a:t>(</a:t>
              </a:r>
              <a:r>
                <a:rPr lang="en-US" altLang="nb-NO" sz="2400" i="1"/>
                <a:t>l</a:t>
              </a:r>
              <a:r>
                <a:rPr lang="en-US" altLang="nb-NO" sz="2400"/>
                <a:t>)</a:t>
              </a:r>
              <a:endParaRPr lang="en-US" altLang="nb-NO" sz="2800"/>
            </a:p>
          </p:txBody>
        </p:sp>
        <p:sp>
          <p:nvSpPr>
            <p:cNvPr id="39945" name="Line 12"/>
            <p:cNvSpPr>
              <a:spLocks noChangeShapeType="1"/>
            </p:cNvSpPr>
            <p:nvPr/>
          </p:nvSpPr>
          <p:spPr bwMode="auto">
            <a:xfrm>
              <a:off x="2754" y="2660"/>
              <a:ext cx="682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39942" name="Picture 16" descr="14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7692"/>
          <a:stretch>
            <a:fillRect/>
          </a:stretch>
        </p:blipFill>
        <p:spPr>
          <a:xfrm>
            <a:off x="1074738" y="1600200"/>
            <a:ext cx="6994525" cy="21431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Konsentrasjon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rate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7244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800" dirty="0" smtClean="0"/>
              <a:t>	På samme måte dobles den initiale raten ved en dobling av [NO</a:t>
            </a:r>
            <a:r>
              <a:rPr lang="nb-NO" altLang="nb-NO" sz="2800" baseline="-25000" dirty="0" smtClean="0"/>
              <a:t>2</a:t>
            </a:r>
            <a:r>
              <a:rPr lang="nb-NO" altLang="nb-NO" sz="4000" baseline="30000" dirty="0" smtClean="0"/>
              <a:t>−</a:t>
            </a:r>
            <a:r>
              <a:rPr lang="nb-NO" altLang="nb-NO" sz="2800" dirty="0" smtClean="0"/>
              <a:t>] (eksperiment 5 og 6)</a:t>
            </a:r>
          </a:p>
        </p:txBody>
      </p:sp>
      <p:grpSp>
        <p:nvGrpSpPr>
          <p:cNvPr id="41989" name="Group 4"/>
          <p:cNvGrpSpPr>
            <a:grpSpLocks/>
          </p:cNvGrpSpPr>
          <p:nvPr/>
        </p:nvGrpSpPr>
        <p:grpSpPr bwMode="auto">
          <a:xfrm>
            <a:off x="811213" y="3962400"/>
            <a:ext cx="7356475" cy="523875"/>
            <a:chOff x="500" y="2496"/>
            <a:chExt cx="4634" cy="330"/>
          </a:xfrm>
        </p:grpSpPr>
        <p:sp>
          <p:nvSpPr>
            <p:cNvPr id="41991" name="Rectangle 5"/>
            <p:cNvSpPr>
              <a:spLocks noChangeArrowheads="1"/>
            </p:cNvSpPr>
            <p:nvPr/>
          </p:nvSpPr>
          <p:spPr bwMode="auto">
            <a:xfrm>
              <a:off x="500" y="2499"/>
              <a:ext cx="20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NH</a:t>
              </a:r>
              <a:r>
                <a:rPr lang="en-US" altLang="nb-NO" sz="2800" baseline="-25000"/>
                <a:t>4</a:t>
              </a:r>
              <a:r>
                <a:rPr lang="en-US" altLang="nb-NO" sz="2800" baseline="30000"/>
                <a:t>+</a:t>
              </a:r>
              <a:r>
                <a:rPr lang="en-US" altLang="nb-NO" sz="2400"/>
                <a:t>(</a:t>
              </a:r>
              <a:r>
                <a:rPr lang="en-US" altLang="nb-NO" sz="2400" i="1"/>
                <a:t>aq</a:t>
              </a:r>
              <a:r>
                <a:rPr lang="en-US" altLang="nb-NO" sz="2400"/>
                <a:t>)</a:t>
              </a:r>
              <a:r>
                <a:rPr lang="en-US" altLang="nb-NO" sz="2800"/>
                <a:t> + NO</a:t>
              </a:r>
              <a:r>
                <a:rPr lang="en-US" altLang="nb-NO" sz="2800" baseline="-25000"/>
                <a:t>2</a:t>
              </a:r>
              <a:r>
                <a:rPr lang="en-US" altLang="nb-NO" sz="3600" baseline="30000">
                  <a:cs typeface="Arial" panose="020B0604020202020204" pitchFamily="34" charset="0"/>
                </a:rPr>
                <a:t>−</a:t>
              </a:r>
              <a:r>
                <a:rPr lang="en-US" altLang="nb-NO" sz="2400"/>
                <a:t>(</a:t>
              </a:r>
              <a:r>
                <a:rPr lang="en-US" altLang="nb-NO" sz="2400" i="1"/>
                <a:t>aq</a:t>
              </a:r>
              <a:r>
                <a:rPr lang="en-US" altLang="nb-NO" sz="2400"/>
                <a:t>)</a:t>
              </a:r>
              <a:endParaRPr lang="en-US" altLang="nb-NO" sz="2800"/>
            </a:p>
          </p:txBody>
        </p:sp>
        <p:sp>
          <p:nvSpPr>
            <p:cNvPr id="41992" name="Rectangle 6"/>
            <p:cNvSpPr>
              <a:spLocks noChangeArrowheads="1"/>
            </p:cNvSpPr>
            <p:nvPr/>
          </p:nvSpPr>
          <p:spPr bwMode="auto">
            <a:xfrm>
              <a:off x="3504" y="2496"/>
              <a:ext cx="1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N</a:t>
              </a:r>
              <a:r>
                <a:rPr lang="en-US" altLang="nb-NO" sz="2800" baseline="-25000"/>
                <a:t>2</a:t>
              </a:r>
              <a:r>
                <a:rPr lang="en-US" altLang="nb-NO" sz="2400"/>
                <a:t>(</a:t>
              </a:r>
              <a:r>
                <a:rPr lang="en-US" altLang="nb-NO" sz="2400" i="1"/>
                <a:t>g</a:t>
              </a:r>
              <a:r>
                <a:rPr lang="en-US" altLang="nb-NO" sz="2400"/>
                <a:t>)</a:t>
              </a:r>
              <a:r>
                <a:rPr lang="en-US" altLang="nb-NO" sz="2800"/>
                <a:t> + 2 H</a:t>
              </a:r>
              <a:r>
                <a:rPr lang="en-US" altLang="nb-NO" sz="2800" baseline="-25000"/>
                <a:t>2</a:t>
              </a:r>
              <a:r>
                <a:rPr lang="en-US" altLang="nb-NO" sz="2800"/>
                <a:t>O</a:t>
              </a:r>
              <a:r>
                <a:rPr lang="en-US" altLang="nb-NO" sz="2400"/>
                <a:t>(</a:t>
              </a:r>
              <a:r>
                <a:rPr lang="en-US" altLang="nb-NO" sz="2400" i="1"/>
                <a:t>l</a:t>
              </a:r>
              <a:r>
                <a:rPr lang="en-US" altLang="nb-NO" sz="2400"/>
                <a:t>)</a:t>
              </a:r>
              <a:endParaRPr lang="en-US" altLang="nb-NO" sz="2800"/>
            </a:p>
          </p:txBody>
        </p:sp>
        <p:sp>
          <p:nvSpPr>
            <p:cNvPr id="41993" name="Line 7"/>
            <p:cNvSpPr>
              <a:spLocks noChangeShapeType="1"/>
            </p:cNvSpPr>
            <p:nvPr/>
          </p:nvSpPr>
          <p:spPr bwMode="auto">
            <a:xfrm>
              <a:off x="2754" y="2660"/>
              <a:ext cx="682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41990" name="Picture 8" descr="14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7692"/>
          <a:stretch>
            <a:fillRect/>
          </a:stretch>
        </p:blipFill>
        <p:spPr>
          <a:xfrm>
            <a:off x="1074738" y="1600200"/>
            <a:ext cx="6994525" cy="21431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Reaksjonskinetikk</a:t>
            </a:r>
            <a:endParaRPr lang="en-US" altLang="nb-NO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I reaksjonskinetikk undersøker vi hvor fort (raten) en kjemisk prosess går.</a:t>
            </a:r>
          </a:p>
          <a:p>
            <a:pPr eaLnBrk="1" hangingPunct="1"/>
            <a:r>
              <a:rPr lang="nb-NO" altLang="nb-NO" smtClean="0"/>
              <a:t>I tillegg til informasjon om hvor fort reaksjonen går vil reaksjonskinetikken også gi indirekte informasjon om </a:t>
            </a:r>
            <a:r>
              <a:rPr lang="nb-NO" altLang="nb-NO" smtClean="0">
                <a:solidFill>
                  <a:srgbClr val="0070C0"/>
                </a:solidFill>
              </a:rPr>
              <a:t>reaksjonsmekanismen</a:t>
            </a:r>
            <a:r>
              <a:rPr lang="nb-NO" altLang="nb-NO" smtClean="0"/>
              <a:t>, altså hvordan reaktantene reagerer.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Konsentrasjon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rate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Dette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medfører</a:t>
            </a:r>
            <a:r>
              <a:rPr lang="en-US" altLang="nb-NO" dirty="0" smtClean="0"/>
              <a:t> at</a:t>
            </a:r>
          </a:p>
          <a:p>
            <a:pPr algn="ctr" eaLnBrk="1" hangingPunct="1">
              <a:buFontTx/>
              <a:buNone/>
            </a:pPr>
            <a:r>
              <a:rPr lang="en-US" altLang="nb-NO" dirty="0" smtClean="0"/>
              <a:t>Rate </a:t>
            </a:r>
            <a:r>
              <a:rPr lang="en-US" altLang="nb-NO" dirty="0" smtClean="0">
                <a:sym typeface="Symbol" panose="05050102010706020507" pitchFamily="18" charset="2"/>
              </a:rPr>
              <a:t> [NH</a:t>
            </a:r>
            <a:r>
              <a:rPr lang="en-US" altLang="nb-NO" baseline="-25000" dirty="0" smtClean="0">
                <a:sym typeface="Symbol" panose="05050102010706020507" pitchFamily="18" charset="2"/>
              </a:rPr>
              <a:t>4</a:t>
            </a:r>
            <a:r>
              <a:rPr lang="en-US" altLang="nb-NO" baseline="30000" dirty="0" smtClean="0">
                <a:sym typeface="Symbol" panose="05050102010706020507" pitchFamily="18" charset="2"/>
              </a:rPr>
              <a:t>+</a:t>
            </a:r>
            <a:r>
              <a:rPr lang="en-US" altLang="nb-NO" dirty="0" smtClean="0">
                <a:sym typeface="Symbol" panose="05050102010706020507" pitchFamily="18" charset="2"/>
              </a:rPr>
              <a:t>]</a:t>
            </a:r>
          </a:p>
          <a:p>
            <a:pPr algn="ctr" eaLnBrk="1" hangingPunct="1">
              <a:buFontTx/>
              <a:buNone/>
            </a:pPr>
            <a:r>
              <a:rPr lang="en-US" altLang="nb-NO" dirty="0" smtClean="0">
                <a:sym typeface="Symbol" panose="05050102010706020507" pitchFamily="18" charset="2"/>
              </a:rPr>
              <a:t>Rate  [NO</a:t>
            </a:r>
            <a:r>
              <a:rPr lang="en-US" altLang="nb-NO" baseline="-25000" dirty="0" smtClean="0">
                <a:sym typeface="Symbol" panose="05050102010706020507" pitchFamily="18" charset="2"/>
              </a:rPr>
              <a:t>2</a:t>
            </a:r>
            <a:r>
              <a:rPr lang="en-US" altLang="nb-NO" sz="4400" baseline="30000" dirty="0" smtClean="0">
                <a:sym typeface="Symbol" panose="05050102010706020507" pitchFamily="18" charset="2"/>
              </a:rPr>
              <a:t>−</a:t>
            </a:r>
            <a:r>
              <a:rPr lang="en-US" altLang="nb-NO" dirty="0" smtClean="0">
                <a:sym typeface="Symbol" panose="05050102010706020507" pitchFamily="18" charset="2"/>
              </a:rPr>
              <a:t>]</a:t>
            </a:r>
          </a:p>
          <a:p>
            <a:pPr algn="ctr" eaLnBrk="1" hangingPunct="1">
              <a:buFontTx/>
              <a:buNone/>
            </a:pPr>
            <a:r>
              <a:rPr lang="en-US" altLang="nb-NO" dirty="0" smtClean="0">
                <a:sym typeface="Symbol" panose="05050102010706020507" pitchFamily="18" charset="2"/>
              </a:rPr>
              <a:t>Rate  [NH</a:t>
            </a:r>
            <a:r>
              <a:rPr lang="en-US" altLang="nb-NO" baseline="-25000" dirty="0" smtClean="0">
                <a:sym typeface="Symbol" panose="05050102010706020507" pitchFamily="18" charset="2"/>
              </a:rPr>
              <a:t>4</a:t>
            </a:r>
            <a:r>
              <a:rPr lang="en-US" altLang="nb-NO" baseline="30000" dirty="0" smtClean="0">
                <a:sym typeface="Symbol" panose="05050102010706020507" pitchFamily="18" charset="2"/>
              </a:rPr>
              <a:t>+</a:t>
            </a:r>
            <a:r>
              <a:rPr lang="en-US" altLang="nb-NO" dirty="0" smtClean="0">
                <a:sym typeface="Symbol" panose="05050102010706020507" pitchFamily="18" charset="2"/>
              </a:rPr>
              <a:t>] [NO</a:t>
            </a:r>
            <a:r>
              <a:rPr lang="en-US" altLang="nb-NO" baseline="-25000" dirty="0" smtClean="0">
                <a:sym typeface="Symbol" panose="05050102010706020507" pitchFamily="18" charset="2"/>
              </a:rPr>
              <a:t>2</a:t>
            </a:r>
            <a:r>
              <a:rPr lang="en-US" altLang="nb-NO" sz="4400" baseline="30000" dirty="0" smtClean="0">
                <a:sym typeface="Symbol" panose="05050102010706020507" pitchFamily="18" charset="2"/>
              </a:rPr>
              <a:t>−</a:t>
            </a:r>
            <a:r>
              <a:rPr lang="en-US" altLang="nb-NO" dirty="0" smtClean="0">
                <a:sym typeface="Symbol" panose="05050102010706020507" pitchFamily="18" charset="2"/>
              </a:rPr>
              <a:t>]</a:t>
            </a:r>
          </a:p>
          <a:p>
            <a:pPr algn="ctr" eaLnBrk="1" hangingPunct="1">
              <a:buFontTx/>
              <a:buNone/>
            </a:pPr>
            <a:r>
              <a:rPr lang="en-US" altLang="nb-NO" dirty="0" err="1" smtClean="0">
                <a:sym typeface="Symbol" panose="05050102010706020507" pitchFamily="18" charset="2"/>
              </a:rPr>
              <a:t>Som</a:t>
            </a:r>
            <a:r>
              <a:rPr lang="en-US" altLang="nb-NO" dirty="0" smtClean="0">
                <a:sym typeface="Symbol" panose="05050102010706020507" pitchFamily="18" charset="2"/>
              </a:rPr>
              <a:t> </a:t>
            </a:r>
            <a:r>
              <a:rPr lang="en-US" altLang="nb-NO" dirty="0" err="1" smtClean="0">
                <a:sym typeface="Symbol" panose="05050102010706020507" pitchFamily="18" charset="2"/>
              </a:rPr>
              <a:t>kan</a:t>
            </a:r>
            <a:r>
              <a:rPr lang="en-US" altLang="nb-NO" dirty="0" smtClean="0">
                <a:sym typeface="Symbol" panose="05050102010706020507" pitchFamily="18" charset="2"/>
              </a:rPr>
              <a:t> </a:t>
            </a:r>
            <a:r>
              <a:rPr lang="en-US" altLang="nb-NO" dirty="0" err="1" smtClean="0">
                <a:sym typeface="Symbol" panose="05050102010706020507" pitchFamily="18" charset="2"/>
              </a:rPr>
              <a:t>skrives</a:t>
            </a:r>
            <a:r>
              <a:rPr lang="en-US" altLang="nb-NO" dirty="0" smtClean="0">
                <a:sym typeface="Symbol" panose="05050102010706020507" pitchFamily="18" charset="2"/>
              </a:rPr>
              <a:t> </a:t>
            </a:r>
            <a:r>
              <a:rPr lang="en-US" altLang="nb-NO" dirty="0" err="1" smtClean="0">
                <a:sym typeface="Symbol" panose="05050102010706020507" pitchFamily="18" charset="2"/>
              </a:rPr>
              <a:t>som</a:t>
            </a:r>
            <a:r>
              <a:rPr lang="en-US" altLang="nb-NO" dirty="0" smtClean="0">
                <a:sym typeface="Symbol" panose="05050102010706020507" pitchFamily="18" charset="2"/>
              </a:rPr>
              <a:t> </a:t>
            </a:r>
            <a:r>
              <a:rPr lang="en-US" altLang="nb-NO" dirty="0" err="1" smtClean="0">
                <a:sym typeface="Symbol" panose="05050102010706020507" pitchFamily="18" charset="2"/>
              </a:rPr>
              <a:t>en</a:t>
            </a:r>
            <a:r>
              <a:rPr lang="en-US" altLang="nb-NO" dirty="0" smtClean="0">
                <a:sym typeface="Symbol" panose="05050102010706020507" pitchFamily="18" charset="2"/>
              </a:rPr>
              <a:t> </a:t>
            </a:r>
            <a:r>
              <a:rPr lang="en-US" altLang="nb-NO" dirty="0" err="1" smtClean="0">
                <a:sym typeface="Symbol" panose="05050102010706020507" pitchFamily="18" charset="2"/>
              </a:rPr>
              <a:t>formel</a:t>
            </a:r>
            <a:endParaRPr lang="en-US" altLang="nb-NO" dirty="0" smtClean="0">
              <a:sym typeface="Symbol" panose="05050102010706020507" pitchFamily="18" charset="2"/>
            </a:endParaRPr>
          </a:p>
          <a:p>
            <a:pPr algn="ctr" eaLnBrk="1" hangingPunct="1">
              <a:buFontTx/>
              <a:buNone/>
            </a:pPr>
            <a:r>
              <a:rPr lang="en-US" altLang="nb-NO" dirty="0" smtClean="0"/>
              <a:t>Rate = </a:t>
            </a:r>
            <a:r>
              <a:rPr lang="en-US" altLang="nb-NO" i="1" dirty="0" smtClean="0"/>
              <a:t>k</a:t>
            </a:r>
            <a:r>
              <a:rPr lang="en-US" altLang="nb-NO" dirty="0" smtClean="0"/>
              <a:t> [NH</a:t>
            </a:r>
            <a:r>
              <a:rPr lang="en-US" altLang="nb-NO" baseline="-25000" dirty="0" smtClean="0"/>
              <a:t>4</a:t>
            </a:r>
            <a:r>
              <a:rPr lang="en-US" altLang="nb-NO" baseline="30000" dirty="0" smtClean="0"/>
              <a:t>+</a:t>
            </a:r>
            <a:r>
              <a:rPr lang="en-US" altLang="nb-NO" dirty="0" smtClean="0"/>
              <a:t>] [NO</a:t>
            </a:r>
            <a:r>
              <a:rPr lang="en-US" altLang="nb-NO" baseline="-25000" dirty="0" smtClean="0"/>
              <a:t>2</a:t>
            </a:r>
            <a:r>
              <a:rPr lang="en-US" altLang="nb-NO" sz="4400" baseline="30000" dirty="0" smtClean="0"/>
              <a:t>−</a:t>
            </a:r>
            <a:r>
              <a:rPr lang="en-US" altLang="nb-NO" dirty="0" smtClean="0"/>
              <a:t>]</a:t>
            </a:r>
          </a:p>
          <a:p>
            <a:pPr eaLnBrk="1" hangingPunct="1"/>
            <a:r>
              <a:rPr lang="en-US" altLang="nb-NO" dirty="0" smtClean="0"/>
              <a:t>Denne </a:t>
            </a:r>
            <a:r>
              <a:rPr lang="en-US" altLang="nb-NO" dirty="0" err="1" smtClean="0"/>
              <a:t>formelen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>
                <a:solidFill>
                  <a:srgbClr val="0070C0"/>
                </a:solidFill>
              </a:rPr>
              <a:t>ratelov</a:t>
            </a:r>
            <a:r>
              <a:rPr lang="en-US" altLang="nb-NO" dirty="0" smtClean="0"/>
              <a:t>, der k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>
                <a:solidFill>
                  <a:srgbClr val="0070C0"/>
                </a:solidFill>
              </a:rPr>
              <a:t>ratekonstanten</a:t>
            </a:r>
            <a:r>
              <a:rPr lang="en-US" altLang="nb-NO" dirty="0" smtClean="0"/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3138488"/>
            <a:ext cx="1891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dirty="0" err="1" smtClean="0"/>
              <a:t>Derfor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,</a:t>
            </a:r>
            <a:endParaRPr lang="en-US" alt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Ratelover</a:t>
            </a:r>
            <a:endParaRPr lang="en-US" altLang="nb-NO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ratelov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beskriver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sammenhengen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mellom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konsentrasjonen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reaktantene</a:t>
            </a:r>
            <a:endParaRPr lang="en-US" altLang="nb-NO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nb-NO" dirty="0" err="1" smtClean="0"/>
              <a:t>Eksponenten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gir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reaksjonens</a:t>
            </a:r>
            <a:r>
              <a:rPr lang="en-US" altLang="nb-NO" dirty="0" smtClean="0"/>
              <a:t> </a:t>
            </a:r>
            <a:r>
              <a:rPr lang="en-US" altLang="nb-NO" dirty="0" err="1" smtClean="0">
                <a:solidFill>
                  <a:srgbClr val="0070C0"/>
                </a:solidFill>
              </a:rPr>
              <a:t>orden</a:t>
            </a:r>
            <a:r>
              <a:rPr lang="en-US" altLang="nb-NO" dirty="0" smtClean="0">
                <a:solidFill>
                  <a:srgbClr val="0070C0"/>
                </a:solidFill>
              </a:rPr>
              <a:t> </a:t>
            </a:r>
            <a:r>
              <a:rPr lang="en-US" altLang="nb-NO" dirty="0" smtClean="0"/>
              <a:t>med </a:t>
            </a:r>
            <a:r>
              <a:rPr lang="en-US" altLang="nb-NO" dirty="0" err="1" smtClean="0"/>
              <a:t>hensyn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hver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reaktant</a:t>
            </a:r>
            <a:r>
              <a:rPr lang="en-US" altLang="nb-NO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b-NO" dirty="0" err="1" smtClean="0"/>
              <a:t>Siden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rateloven</a:t>
            </a:r>
            <a:r>
              <a:rPr lang="en-US" altLang="nb-NO" dirty="0" smtClean="0"/>
              <a:t> for </a:t>
            </a:r>
            <a:r>
              <a:rPr lang="en-US" altLang="nb-NO" dirty="0" err="1" smtClean="0"/>
              <a:t>denne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endParaRPr lang="en-US" altLang="nb-NO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nb-NO" dirty="0" smtClean="0"/>
              <a:t>Rate = </a:t>
            </a:r>
            <a:r>
              <a:rPr lang="en-US" altLang="nb-NO" i="1" dirty="0" smtClean="0"/>
              <a:t>k</a:t>
            </a:r>
            <a:r>
              <a:rPr lang="en-US" altLang="nb-NO" dirty="0" smtClean="0"/>
              <a:t> [NH</a:t>
            </a:r>
            <a:r>
              <a:rPr lang="en-US" altLang="nb-NO" baseline="-25000" dirty="0" smtClean="0"/>
              <a:t>4</a:t>
            </a:r>
            <a:r>
              <a:rPr lang="en-US" altLang="nb-NO" baseline="30000" dirty="0" smtClean="0"/>
              <a:t>+</a:t>
            </a:r>
            <a:r>
              <a:rPr lang="en-US" altLang="nb-NO" dirty="0" smtClean="0"/>
              <a:t>] [NO</a:t>
            </a:r>
            <a:r>
              <a:rPr lang="en-US" altLang="nb-NO" baseline="-25000" dirty="0" smtClean="0"/>
              <a:t>2</a:t>
            </a:r>
            <a:r>
              <a:rPr lang="en-US" altLang="nb-NO" sz="4400" baseline="30000" dirty="0" smtClean="0"/>
              <a:t>−</a:t>
            </a:r>
            <a:r>
              <a:rPr lang="en-US" altLang="nb-NO" dirty="0" smtClean="0"/>
              <a:t>]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nb-NO" dirty="0" smtClean="0"/>
              <a:t>	</a:t>
            </a:r>
            <a:r>
              <a:rPr lang="en-US" altLang="nb-NO" dirty="0" err="1" smtClean="0"/>
              <a:t>så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reaksjonen</a:t>
            </a:r>
            <a:endParaRPr lang="en-US" alt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nb-NO" dirty="0" smtClean="0"/>
              <a:t>	  </a:t>
            </a:r>
            <a:r>
              <a:rPr lang="en-US" altLang="nb-NO" dirty="0" err="1" smtClean="0"/>
              <a:t>Første-orden</a:t>
            </a:r>
            <a:r>
              <a:rPr lang="en-US" altLang="nb-NO" dirty="0" smtClean="0"/>
              <a:t> med </a:t>
            </a:r>
            <a:r>
              <a:rPr lang="en-US" altLang="nb-NO" dirty="0" err="1" smtClean="0"/>
              <a:t>hensyn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på</a:t>
            </a:r>
            <a:r>
              <a:rPr lang="en-US" altLang="nb-NO" dirty="0" smtClean="0"/>
              <a:t> [NH</a:t>
            </a:r>
            <a:r>
              <a:rPr lang="en-US" altLang="nb-NO" baseline="-25000" dirty="0" smtClean="0"/>
              <a:t>4</a:t>
            </a:r>
            <a:r>
              <a:rPr lang="en-US" altLang="nb-NO" baseline="30000" dirty="0" smtClean="0"/>
              <a:t>+</a:t>
            </a:r>
            <a:r>
              <a:rPr lang="en-US" altLang="nb-NO" dirty="0" smtClean="0"/>
              <a:t>] </a:t>
            </a:r>
            <a:r>
              <a:rPr lang="en-US" altLang="nb-NO" dirty="0" err="1" smtClean="0"/>
              <a:t>og</a:t>
            </a:r>
            <a:endParaRPr lang="en-US" alt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nb-NO" dirty="0" smtClean="0"/>
              <a:t>	  </a:t>
            </a:r>
            <a:r>
              <a:rPr lang="en-US" altLang="nb-NO" dirty="0" err="1" smtClean="0"/>
              <a:t>Første-orden</a:t>
            </a:r>
            <a:r>
              <a:rPr lang="en-US" altLang="nb-NO" dirty="0" smtClean="0"/>
              <a:t> med </a:t>
            </a:r>
            <a:r>
              <a:rPr lang="en-US" altLang="nb-NO" dirty="0" err="1" smtClean="0"/>
              <a:t>hensyn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på</a:t>
            </a:r>
            <a:r>
              <a:rPr lang="en-US" altLang="nb-NO" dirty="0" smtClean="0"/>
              <a:t> [NO</a:t>
            </a:r>
            <a:r>
              <a:rPr lang="en-US" altLang="nb-NO" baseline="-25000" dirty="0" smtClean="0"/>
              <a:t>2</a:t>
            </a:r>
            <a:r>
              <a:rPr lang="en-US" altLang="nb-NO" sz="4400" baseline="30000" dirty="0" smtClean="0"/>
              <a:t>−</a:t>
            </a:r>
            <a:r>
              <a:rPr lang="en-US" altLang="nb-NO" dirty="0" smtClean="0"/>
              <a:t>].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Ratelover</a:t>
            </a:r>
            <a:endParaRPr lang="en-US" altLang="nb-NO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nb-NO" dirty="0" smtClean="0"/>
              <a:t>Rate = </a:t>
            </a:r>
            <a:r>
              <a:rPr lang="en-US" altLang="nb-NO" i="1" dirty="0" smtClean="0"/>
              <a:t>k</a:t>
            </a:r>
            <a:r>
              <a:rPr lang="en-US" altLang="nb-NO" dirty="0" smtClean="0"/>
              <a:t> [NH</a:t>
            </a:r>
            <a:r>
              <a:rPr lang="en-US" altLang="nb-NO" baseline="-25000" dirty="0" smtClean="0"/>
              <a:t>4</a:t>
            </a:r>
            <a:r>
              <a:rPr lang="en-US" altLang="nb-NO" baseline="30000" dirty="0" smtClean="0"/>
              <a:t>+</a:t>
            </a:r>
            <a:r>
              <a:rPr lang="en-US" altLang="nb-NO" dirty="0" smtClean="0"/>
              <a:t>] [NO</a:t>
            </a:r>
            <a:r>
              <a:rPr lang="en-US" altLang="nb-NO" baseline="-25000" dirty="0" smtClean="0"/>
              <a:t>2</a:t>
            </a:r>
            <a:r>
              <a:rPr lang="en-US" altLang="nb-NO" sz="4400" baseline="30000" dirty="0" smtClean="0"/>
              <a:t>−</a:t>
            </a:r>
            <a:r>
              <a:rPr lang="en-US" altLang="nb-NO" dirty="0" smtClean="0"/>
              <a:t>]</a:t>
            </a:r>
          </a:p>
          <a:p>
            <a:pPr algn="ctr" eaLnBrk="1" hangingPunct="1">
              <a:buFontTx/>
              <a:buNone/>
            </a:pPr>
            <a:endParaRPr lang="en-US" altLang="nb-NO" dirty="0" smtClean="0"/>
          </a:p>
          <a:p>
            <a:pPr eaLnBrk="1" hangingPunct="1"/>
            <a:r>
              <a:rPr lang="en-US" altLang="nb-NO" dirty="0" err="1" smtClean="0"/>
              <a:t>Ved</a:t>
            </a:r>
            <a:r>
              <a:rPr lang="en-US" altLang="nb-NO" dirty="0" smtClean="0"/>
              <a:t> å </a:t>
            </a:r>
            <a:r>
              <a:rPr lang="en-US" altLang="nb-NO" dirty="0" err="1" smtClean="0"/>
              <a:t>summere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eksponentene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alle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reaktantene</a:t>
            </a:r>
            <a:r>
              <a:rPr lang="en-US" altLang="nb-NO" dirty="0" smtClean="0"/>
              <a:t> I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ratelov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får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den </a:t>
            </a:r>
            <a:r>
              <a:rPr lang="en-US" altLang="nb-NO" dirty="0" err="1" smtClean="0"/>
              <a:t>totale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reaksjonen</a:t>
            </a:r>
            <a:endParaRPr lang="en-US" altLang="nb-NO" dirty="0" smtClean="0"/>
          </a:p>
          <a:p>
            <a:pPr eaLnBrk="1" hangingPunct="1"/>
            <a:r>
              <a:rPr lang="en-US" altLang="nb-NO" dirty="0" smtClean="0"/>
              <a:t>I </a:t>
            </a:r>
            <a:r>
              <a:rPr lang="en-US" altLang="nb-NO" dirty="0" err="1" smtClean="0"/>
              <a:t>denne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1+1=2, </a:t>
            </a:r>
            <a:r>
              <a:rPr lang="en-US" altLang="nb-NO" dirty="0" err="1" smtClean="0"/>
              <a:t>altså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totalt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andre-ordens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</a:t>
            </a:r>
            <a:r>
              <a:rPr lang="en-US" altLang="nb-NO" dirty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Integrerte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ratelover</a:t>
            </a:r>
            <a:endParaRPr lang="en-US" altLang="nb-NO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smtClean="0"/>
              <a:t>	</a:t>
            </a:r>
            <a:r>
              <a:rPr lang="en-US" altLang="nb-NO" dirty="0" err="1" smtClean="0"/>
              <a:t>Intergrering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rateloven</a:t>
            </a:r>
            <a:r>
              <a:rPr lang="en-US" altLang="nb-NO" dirty="0" smtClean="0"/>
              <a:t> for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gir</a:t>
            </a:r>
            <a:endParaRPr lang="en-US" altLang="nb-NO" dirty="0" smtClean="0"/>
          </a:p>
        </p:txBody>
      </p:sp>
      <p:grpSp>
        <p:nvGrpSpPr>
          <p:cNvPr id="50181" name="Group 13"/>
          <p:cNvGrpSpPr>
            <a:grpSpLocks/>
          </p:cNvGrpSpPr>
          <p:nvPr/>
        </p:nvGrpSpPr>
        <p:grpSpPr bwMode="auto">
          <a:xfrm>
            <a:off x="3190875" y="2895600"/>
            <a:ext cx="2809875" cy="1066800"/>
            <a:chOff x="2010" y="1824"/>
            <a:chExt cx="1770" cy="672"/>
          </a:xfrm>
        </p:grpSpPr>
        <p:grpSp>
          <p:nvGrpSpPr>
            <p:cNvPr id="50184" name="Group 8"/>
            <p:cNvGrpSpPr>
              <a:grpSpLocks/>
            </p:cNvGrpSpPr>
            <p:nvPr/>
          </p:nvGrpSpPr>
          <p:grpSpPr bwMode="auto">
            <a:xfrm>
              <a:off x="2010" y="1824"/>
              <a:ext cx="926" cy="672"/>
              <a:chOff x="1234" y="2064"/>
              <a:chExt cx="926" cy="672"/>
            </a:xfrm>
          </p:grpSpPr>
          <p:sp>
            <p:nvSpPr>
              <p:cNvPr id="50186" name="Rectangle 4"/>
              <p:cNvSpPr>
                <a:spLocks noChangeArrowheads="1"/>
              </p:cNvSpPr>
              <p:nvPr/>
            </p:nvSpPr>
            <p:spPr bwMode="auto">
              <a:xfrm>
                <a:off x="1234" y="2217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ln</a:t>
                </a:r>
              </a:p>
            </p:txBody>
          </p:sp>
          <p:grpSp>
            <p:nvGrpSpPr>
              <p:cNvPr id="50187" name="Group 7"/>
              <p:cNvGrpSpPr>
                <a:grpSpLocks/>
              </p:cNvGrpSpPr>
              <p:nvPr/>
            </p:nvGrpSpPr>
            <p:grpSpPr bwMode="auto">
              <a:xfrm>
                <a:off x="1584" y="2064"/>
                <a:ext cx="576" cy="672"/>
                <a:chOff x="1982" y="2327"/>
                <a:chExt cx="576" cy="672"/>
              </a:xfrm>
            </p:grpSpPr>
            <p:sp>
              <p:nvSpPr>
                <p:cNvPr id="50188" name="Rectangle 5"/>
                <p:cNvSpPr>
                  <a:spLocks noChangeArrowheads="1"/>
                </p:cNvSpPr>
                <p:nvPr/>
              </p:nvSpPr>
              <p:spPr bwMode="auto">
                <a:xfrm>
                  <a:off x="2008" y="2327"/>
                  <a:ext cx="522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/>
                    <a:t>[A]</a:t>
                  </a:r>
                  <a:r>
                    <a:rPr lang="en-US" altLang="nb-NO" i="1" baseline="-25000"/>
                    <a:t>t</a:t>
                  </a:r>
                  <a:endParaRPr lang="en-US" altLang="nb-NO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/>
                    <a:t>[A]</a:t>
                  </a:r>
                  <a:r>
                    <a:rPr lang="en-US" altLang="nb-NO" baseline="-25000"/>
                    <a:t>0</a:t>
                  </a:r>
                  <a:endParaRPr lang="en-US" altLang="nb-NO"/>
                </a:p>
              </p:txBody>
            </p:sp>
            <p:sp>
              <p:nvSpPr>
                <p:cNvPr id="50189" name="Line 6"/>
                <p:cNvSpPr>
                  <a:spLocks noChangeShapeType="1"/>
                </p:cNvSpPr>
                <p:nvPr/>
              </p:nvSpPr>
              <p:spPr bwMode="auto">
                <a:xfrm>
                  <a:off x="1982" y="2695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3024" y="1981"/>
              <a:ext cx="7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=  </a:t>
              </a:r>
              <a:r>
                <a:rPr lang="en-US" altLang="nb-NO">
                  <a:cs typeface="Arial" panose="020B0604020202020204" pitchFamily="34" charset="0"/>
                </a:rPr>
                <a:t>−</a:t>
              </a:r>
              <a:r>
                <a:rPr lang="en-US" altLang="nb-NO" i="1"/>
                <a:t>k</a:t>
              </a:r>
              <a:r>
                <a:rPr lang="en-US" altLang="nb-NO"/>
                <a:t>t</a:t>
              </a:r>
            </a:p>
          </p:txBody>
        </p:sp>
      </p:grp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990600" y="3886200"/>
            <a:ext cx="1050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dirty="0" err="1" smtClean="0"/>
              <a:t>Hvor</a:t>
            </a:r>
            <a:endParaRPr lang="en-US" altLang="nb-NO" sz="3600" dirty="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066800" y="4648200"/>
            <a:ext cx="7467600" cy="168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nb-NO" sz="2800" dirty="0"/>
              <a:t>[A]</a:t>
            </a:r>
            <a:r>
              <a:rPr lang="en-US" altLang="nb-NO" sz="2800" baseline="-25000" dirty="0"/>
              <a:t>0</a:t>
            </a:r>
            <a:r>
              <a:rPr lang="en-US" altLang="nb-NO" sz="2800" dirty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startkonsentrasjon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A </a:t>
            </a:r>
            <a:r>
              <a:rPr lang="en-US" altLang="nb-NO" sz="2800" dirty="0" err="1" smtClean="0"/>
              <a:t>og</a:t>
            </a:r>
            <a:endParaRPr lang="en-US" altLang="nb-NO" sz="2800" dirty="0"/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nb-NO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/>
              <a:t>[A]</a:t>
            </a:r>
            <a:r>
              <a:rPr lang="en-US" altLang="nb-NO" sz="2800" i="1" baseline="-25000" dirty="0"/>
              <a:t>t</a:t>
            </a:r>
            <a:r>
              <a:rPr lang="en-US" altLang="nb-NO" sz="2800" dirty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konsentrasjonen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A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et </a:t>
            </a:r>
            <a:r>
              <a:rPr lang="en-US" altLang="nb-NO" sz="2800" dirty="0" err="1" smtClean="0"/>
              <a:t>gitt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tidspunkt</a:t>
            </a:r>
            <a:r>
              <a:rPr lang="en-US" altLang="nb-NO" sz="2800" dirty="0" smtClean="0"/>
              <a:t> </a:t>
            </a:r>
            <a:r>
              <a:rPr lang="en-US" altLang="nb-NO" sz="2800" i="1" dirty="0" smtClean="0"/>
              <a:t>t </a:t>
            </a:r>
            <a:r>
              <a:rPr lang="en-US" altLang="nb-NO" sz="2800" dirty="0" err="1" smtClean="0"/>
              <a:t>mens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går</a:t>
            </a:r>
            <a:r>
              <a:rPr lang="en-US" altLang="nb-NO" sz="2800" i="1" dirty="0" smtClean="0"/>
              <a:t>.</a:t>
            </a:r>
            <a:endParaRPr lang="en-US" altLang="nb-NO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Integrerte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ratelover</a:t>
            </a:r>
            <a:endParaRPr lang="en-US" altLang="nb-NO" dirty="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err="1" smtClean="0"/>
              <a:t>Ved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omforme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denne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ligningen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får</a:t>
            </a:r>
            <a:r>
              <a:rPr lang="en-US" altLang="nb-NO" dirty="0" smtClean="0"/>
              <a:t> vi…</a:t>
            </a:r>
          </a:p>
        </p:txBody>
      </p:sp>
      <p:grpSp>
        <p:nvGrpSpPr>
          <p:cNvPr id="52229" name="Group 16"/>
          <p:cNvGrpSpPr>
            <a:grpSpLocks/>
          </p:cNvGrpSpPr>
          <p:nvPr/>
        </p:nvGrpSpPr>
        <p:grpSpPr bwMode="auto">
          <a:xfrm>
            <a:off x="2698750" y="2644775"/>
            <a:ext cx="2844800" cy="1066800"/>
            <a:chOff x="1700" y="1666"/>
            <a:chExt cx="1792" cy="672"/>
          </a:xfrm>
        </p:grpSpPr>
        <p:grpSp>
          <p:nvGrpSpPr>
            <p:cNvPr id="52234" name="Group 5"/>
            <p:cNvGrpSpPr>
              <a:grpSpLocks/>
            </p:cNvGrpSpPr>
            <p:nvPr/>
          </p:nvGrpSpPr>
          <p:grpSpPr bwMode="auto">
            <a:xfrm>
              <a:off x="1700" y="1666"/>
              <a:ext cx="926" cy="672"/>
              <a:chOff x="1234" y="2064"/>
              <a:chExt cx="926" cy="672"/>
            </a:xfrm>
          </p:grpSpPr>
          <p:sp>
            <p:nvSpPr>
              <p:cNvPr id="52236" name="Rectangle 6"/>
              <p:cNvSpPr>
                <a:spLocks noChangeArrowheads="1"/>
              </p:cNvSpPr>
              <p:nvPr/>
            </p:nvSpPr>
            <p:spPr bwMode="auto">
              <a:xfrm>
                <a:off x="1234" y="2217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ln</a:t>
                </a:r>
              </a:p>
            </p:txBody>
          </p:sp>
          <p:grpSp>
            <p:nvGrpSpPr>
              <p:cNvPr id="52237" name="Group 7"/>
              <p:cNvGrpSpPr>
                <a:grpSpLocks/>
              </p:cNvGrpSpPr>
              <p:nvPr/>
            </p:nvGrpSpPr>
            <p:grpSpPr bwMode="auto">
              <a:xfrm>
                <a:off x="1584" y="2064"/>
                <a:ext cx="576" cy="672"/>
                <a:chOff x="1982" y="2327"/>
                <a:chExt cx="576" cy="672"/>
              </a:xfrm>
            </p:grpSpPr>
            <p:sp>
              <p:nvSpPr>
                <p:cNvPr id="52238" name="Rectangle 8"/>
                <p:cNvSpPr>
                  <a:spLocks noChangeArrowheads="1"/>
                </p:cNvSpPr>
                <p:nvPr/>
              </p:nvSpPr>
              <p:spPr bwMode="auto">
                <a:xfrm>
                  <a:off x="2008" y="2327"/>
                  <a:ext cx="522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/>
                    <a:t>[A]</a:t>
                  </a:r>
                  <a:r>
                    <a:rPr lang="en-US" altLang="nb-NO" i="1" baseline="-25000"/>
                    <a:t>t</a:t>
                  </a:r>
                  <a:endParaRPr lang="en-US" altLang="nb-NO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/>
                    <a:t>[A]</a:t>
                  </a:r>
                  <a:r>
                    <a:rPr lang="en-US" altLang="nb-NO" baseline="-25000"/>
                    <a:t>0</a:t>
                  </a:r>
                  <a:endParaRPr lang="en-US" altLang="nb-NO"/>
                </a:p>
              </p:txBody>
            </p:sp>
            <p:sp>
              <p:nvSpPr>
                <p:cNvPr id="52239" name="Line 9"/>
                <p:cNvSpPr>
                  <a:spLocks noChangeShapeType="1"/>
                </p:cNvSpPr>
                <p:nvPr/>
              </p:nvSpPr>
              <p:spPr bwMode="auto">
                <a:xfrm>
                  <a:off x="1982" y="2695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52235" name="Rectangle 10"/>
            <p:cNvSpPr>
              <a:spLocks noChangeArrowheads="1"/>
            </p:cNvSpPr>
            <p:nvPr/>
          </p:nvSpPr>
          <p:spPr bwMode="auto">
            <a:xfrm>
              <a:off x="2736" y="1837"/>
              <a:ext cx="7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=  </a:t>
              </a:r>
              <a:r>
                <a:rPr lang="en-US" altLang="nb-NO">
                  <a:cs typeface="Arial" panose="020B0604020202020204" pitchFamily="34" charset="0"/>
                </a:rPr>
                <a:t>−</a:t>
              </a:r>
              <a:r>
                <a:rPr lang="en-US" altLang="nb-NO" i="1"/>
                <a:t>k</a:t>
              </a:r>
              <a:r>
                <a:rPr lang="en-US" altLang="nb-NO"/>
                <a:t>t</a:t>
              </a:r>
            </a:p>
          </p:txBody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651000" y="3840163"/>
            <a:ext cx="3868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/>
              <a:t>ln [A]</a:t>
            </a:r>
            <a:r>
              <a:rPr lang="en-US" altLang="nb-NO" i="1" baseline="-25000"/>
              <a:t>t</a:t>
            </a:r>
            <a:r>
              <a:rPr lang="en-US" altLang="nb-NO"/>
              <a:t> </a:t>
            </a:r>
            <a:r>
              <a:rPr lang="en-US" altLang="nb-NO" sz="2400"/>
              <a:t>−</a:t>
            </a:r>
            <a:r>
              <a:rPr lang="en-US" altLang="nb-NO"/>
              <a:t> ln [A]</a:t>
            </a:r>
            <a:r>
              <a:rPr lang="en-US" altLang="nb-NO" baseline="-25000"/>
              <a:t>0</a:t>
            </a:r>
            <a:r>
              <a:rPr lang="en-US" altLang="nb-NO"/>
              <a:t> =  </a:t>
            </a:r>
            <a:r>
              <a:rPr lang="en-US" altLang="nb-NO" sz="2400"/>
              <a:t>−</a:t>
            </a:r>
            <a:r>
              <a:rPr lang="en-US" altLang="nb-NO" sz="2400">
                <a:solidFill>
                  <a:schemeClr val="tx1"/>
                </a:solidFill>
              </a:rPr>
              <a:t> </a:t>
            </a:r>
            <a:r>
              <a:rPr lang="en-US" altLang="nb-NO" i="1"/>
              <a:t>k</a:t>
            </a:r>
            <a:r>
              <a:rPr lang="en-US" altLang="nb-NO"/>
              <a:t>t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200400" y="4648200"/>
            <a:ext cx="446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/>
              <a:t>ln [A]</a:t>
            </a:r>
            <a:r>
              <a:rPr lang="en-US" altLang="nb-NO" i="1" baseline="-25000"/>
              <a:t>t</a:t>
            </a:r>
            <a:r>
              <a:rPr lang="en-US" altLang="nb-NO"/>
              <a:t> =  </a:t>
            </a:r>
            <a:r>
              <a:rPr lang="en-US" altLang="nb-NO" sz="2400"/>
              <a:t>−</a:t>
            </a:r>
            <a:r>
              <a:rPr lang="en-US" altLang="nb-NO" sz="2400">
                <a:solidFill>
                  <a:schemeClr val="tx1"/>
                </a:solidFill>
              </a:rPr>
              <a:t> </a:t>
            </a:r>
            <a:r>
              <a:rPr lang="en-US" altLang="nb-NO" i="1"/>
              <a:t>k</a:t>
            </a:r>
            <a:r>
              <a:rPr lang="en-US" altLang="nb-NO"/>
              <a:t>t + ln [A]</a:t>
            </a:r>
            <a:r>
              <a:rPr lang="en-US" altLang="nb-NO" baseline="-25000"/>
              <a:t>0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52400" y="5257800"/>
            <a:ext cx="290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dirty="0" smtClean="0"/>
              <a:t>…</a:t>
            </a:r>
            <a:r>
              <a:rPr lang="en-US" altLang="nb-NO" sz="2400" dirty="0" err="1" smtClean="0"/>
              <a:t>som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på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formen</a:t>
            </a:r>
            <a:endParaRPr lang="en-US" altLang="nb-NO" sz="2400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700463" y="5364163"/>
            <a:ext cx="3309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i="1" dirty="0">
                <a:solidFill>
                  <a:srgbClr val="00197D"/>
                </a:solidFill>
              </a:rPr>
              <a:t>y</a:t>
            </a:r>
            <a:r>
              <a:rPr lang="en-US" altLang="nb-NO" dirty="0">
                <a:solidFill>
                  <a:srgbClr val="00197D"/>
                </a:solidFill>
              </a:rPr>
              <a:t>    =   </a:t>
            </a:r>
            <a:r>
              <a:rPr lang="en-US" altLang="nb-NO" i="1" dirty="0">
                <a:solidFill>
                  <a:srgbClr val="00197D"/>
                </a:solidFill>
              </a:rPr>
              <a:t>mx</a:t>
            </a:r>
            <a:r>
              <a:rPr lang="en-US" altLang="nb-NO" dirty="0">
                <a:solidFill>
                  <a:srgbClr val="00197D"/>
                </a:solidFill>
              </a:rPr>
              <a:t> +   </a:t>
            </a:r>
            <a:r>
              <a:rPr lang="en-US" altLang="nb-NO" i="1" dirty="0">
                <a:solidFill>
                  <a:srgbClr val="00197D"/>
                </a:solidFill>
              </a:rPr>
              <a:t>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7563"/>
            <a:ext cx="5292725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smtClean="0"/>
              <a:t>	Vi </a:t>
            </a:r>
            <a:r>
              <a:rPr lang="en-US" altLang="nb-NO" dirty="0" err="1" smtClean="0"/>
              <a:t>ser</a:t>
            </a:r>
            <a:r>
              <a:rPr lang="en-US" altLang="nb-NO" dirty="0" smtClean="0"/>
              <a:t> at et plot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ln [A] </a:t>
            </a:r>
            <a:r>
              <a:rPr lang="en-US" altLang="nb-NO" dirty="0" err="1" smtClean="0"/>
              <a:t>som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funksjon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</a:t>
            </a:r>
            <a:r>
              <a:rPr lang="en-US" altLang="nb-NO" i="1" dirty="0" smtClean="0"/>
              <a:t>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vil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gi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rett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linkje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stigningstallet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linjen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lik</a:t>
            </a:r>
            <a:r>
              <a:rPr lang="en-US" altLang="nb-NO" dirty="0" smtClean="0"/>
              <a:t> -</a:t>
            </a:r>
            <a:r>
              <a:rPr lang="en-US" altLang="nb-NO" i="1" dirty="0" smtClean="0"/>
              <a:t>k</a:t>
            </a:r>
            <a:r>
              <a:rPr lang="en-US" altLang="nb-NO" dirty="0" smtClean="0"/>
              <a:t>.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250825" y="1628775"/>
            <a:ext cx="3636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/>
              <a:t>ln [A]</a:t>
            </a:r>
            <a:r>
              <a:rPr lang="en-US" altLang="nb-NO" i="1" baseline="-25000"/>
              <a:t>t</a:t>
            </a:r>
            <a:r>
              <a:rPr lang="en-US" altLang="nb-NO"/>
              <a:t> = </a:t>
            </a:r>
            <a:r>
              <a:rPr lang="en-US" altLang="nb-NO">
                <a:cs typeface="Arial" panose="020B0604020202020204" pitchFamily="34" charset="0"/>
              </a:rPr>
              <a:t>-</a:t>
            </a:r>
            <a:r>
              <a:rPr lang="en-US" altLang="nb-NO" i="1"/>
              <a:t>k</a:t>
            </a:r>
            <a:r>
              <a:rPr lang="en-US" altLang="nb-NO"/>
              <a:t>t + ln [A]</a:t>
            </a:r>
            <a:r>
              <a:rPr lang="en-US" altLang="nb-NO" baseline="-25000"/>
              <a:t>0</a:t>
            </a:r>
            <a:endParaRPr lang="en-US" altLang="nb-NO"/>
          </a:p>
        </p:txBody>
      </p:sp>
      <p:pic>
        <p:nvPicPr>
          <p:cNvPr id="5427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23574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860800"/>
            <a:ext cx="2359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981200"/>
            <a:ext cx="45720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dirty="0" smtClean="0"/>
              <a:t>	</a:t>
            </a:r>
            <a:r>
              <a:rPr lang="en-US" altLang="nb-NO" sz="2800" dirty="0" err="1" smtClean="0"/>
              <a:t>Gitt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reaksjonen</a:t>
            </a:r>
            <a:r>
              <a:rPr lang="en-US" altLang="nb-NO" sz="2800" dirty="0" smtClean="0"/>
              <a:t> der </a:t>
            </a:r>
            <a:r>
              <a:rPr lang="en-US" altLang="nb-NO" sz="2800" dirty="0" err="1" smtClean="0"/>
              <a:t>metylisonitril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blir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omdannet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acetonitril</a:t>
            </a:r>
            <a:r>
              <a:rPr lang="en-US" altLang="nb-NO" sz="2800" dirty="0" smtClean="0"/>
              <a:t>.</a:t>
            </a:r>
          </a:p>
        </p:txBody>
      </p:sp>
      <p:pic>
        <p:nvPicPr>
          <p:cNvPr id="56325" name="Picture 5" descr="14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914400" y="1981200"/>
            <a:ext cx="2057400" cy="3962400"/>
          </a:xfrm>
        </p:spPr>
      </p:pic>
      <p:grpSp>
        <p:nvGrpSpPr>
          <p:cNvPr id="56326" name="Group 9"/>
          <p:cNvGrpSpPr>
            <a:grpSpLocks/>
          </p:cNvGrpSpPr>
          <p:nvPr/>
        </p:nvGrpSpPr>
        <p:grpSpPr bwMode="auto">
          <a:xfrm>
            <a:off x="3200400" y="3962404"/>
            <a:ext cx="5183188" cy="584201"/>
            <a:chOff x="2570" y="2665"/>
            <a:chExt cx="3265" cy="368"/>
          </a:xfrm>
        </p:grpSpPr>
        <p:sp>
          <p:nvSpPr>
            <p:cNvPr id="56327" name="Rectangle 6"/>
            <p:cNvSpPr>
              <a:spLocks noChangeArrowheads="1"/>
            </p:cNvSpPr>
            <p:nvPr/>
          </p:nvSpPr>
          <p:spPr bwMode="auto">
            <a:xfrm>
              <a:off x="2570" y="2665"/>
              <a:ext cx="12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 smtClean="0"/>
                <a:t>CH</a:t>
              </a:r>
              <a:r>
                <a:rPr lang="en-US" altLang="nb-NO" baseline="-25000" dirty="0" smtClean="0"/>
                <a:t>3</a:t>
              </a:r>
              <a:r>
                <a:rPr lang="en-US" altLang="nb-NO" dirty="0" smtClean="0"/>
                <a:t>NC(g)</a:t>
              </a:r>
              <a:endParaRPr lang="en-US" altLang="nb-NO" dirty="0"/>
            </a:p>
          </p:txBody>
        </p:sp>
        <p:sp>
          <p:nvSpPr>
            <p:cNvPr id="56328" name="Rectangle 7"/>
            <p:cNvSpPr>
              <a:spLocks noChangeArrowheads="1"/>
            </p:cNvSpPr>
            <p:nvPr/>
          </p:nvSpPr>
          <p:spPr bwMode="auto">
            <a:xfrm>
              <a:off x="4560" y="2665"/>
              <a:ext cx="12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 smtClean="0"/>
                <a:t>CH</a:t>
              </a:r>
              <a:r>
                <a:rPr lang="en-US" altLang="nb-NO" baseline="-25000" dirty="0" smtClean="0"/>
                <a:t>3</a:t>
              </a:r>
              <a:r>
                <a:rPr lang="en-US" altLang="nb-NO" dirty="0" smtClean="0"/>
                <a:t>CN(g)</a:t>
              </a:r>
              <a:endParaRPr lang="en-US" altLang="nb-NO" dirty="0"/>
            </a:p>
          </p:txBody>
        </p:sp>
        <p:sp>
          <p:nvSpPr>
            <p:cNvPr id="56329" name="Line 8"/>
            <p:cNvSpPr>
              <a:spLocks noChangeShapeType="1"/>
            </p:cNvSpPr>
            <p:nvPr/>
          </p:nvSpPr>
          <p:spPr bwMode="auto">
            <a:xfrm>
              <a:off x="3848" y="2832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895600"/>
            <a:ext cx="3979168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dirty="0" smtClean="0"/>
              <a:t>	</a:t>
            </a:r>
            <a:r>
              <a:rPr lang="en-US" altLang="nb-NO" sz="2800" dirty="0" err="1" smtClean="0"/>
              <a:t>Dette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data for </a:t>
            </a:r>
            <a:r>
              <a:rPr lang="en-US" altLang="nb-NO" sz="2800" dirty="0" err="1" smtClean="0"/>
              <a:t>trykk</a:t>
            </a:r>
            <a:r>
              <a:rPr lang="en-US" altLang="nb-NO" sz="2800" dirty="0" smtClean="0"/>
              <a:t>(~</a:t>
            </a:r>
            <a:r>
              <a:rPr lang="en-US" altLang="nb-NO" sz="2800" dirty="0" err="1" smtClean="0"/>
              <a:t>konsentrasjon</a:t>
            </a:r>
            <a:r>
              <a:rPr lang="en-US" altLang="nb-NO" sz="2800" dirty="0" smtClean="0"/>
              <a:t>)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gitte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tidspunkt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198.9 </a:t>
            </a:r>
            <a:r>
              <a:rPr lang="en-US" altLang="nb-NO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°</a:t>
            </a:r>
            <a:r>
              <a:rPr lang="en-US" altLang="nb-NO" sz="2800" dirty="0" smtClean="0">
                <a:sym typeface="Symbol" panose="05050102010706020507" pitchFamily="18" charset="2"/>
              </a:rPr>
              <a:t>C.</a:t>
            </a:r>
            <a:endParaRPr lang="en-US" altLang="nb-NO" sz="2800" dirty="0" smtClean="0"/>
          </a:p>
        </p:txBody>
      </p:sp>
      <p:pic>
        <p:nvPicPr>
          <p:cNvPr id="58373" name="Picture 5" descr="14_0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>
            <a:fillRect/>
          </a:stretch>
        </p:blipFill>
        <p:spPr>
          <a:xfrm>
            <a:off x="4648200" y="2271713"/>
            <a:ext cx="3810000" cy="3138487"/>
          </a:xfrm>
        </p:spPr>
      </p:pic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2214563" y="1524004"/>
            <a:ext cx="5183187" cy="584201"/>
            <a:chOff x="2570" y="2665"/>
            <a:chExt cx="3265" cy="368"/>
          </a:xfrm>
        </p:grpSpPr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570" y="2665"/>
              <a:ext cx="12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 smtClean="0"/>
                <a:t>CH</a:t>
              </a:r>
              <a:r>
                <a:rPr lang="en-US" altLang="nb-NO" baseline="-25000" dirty="0" smtClean="0"/>
                <a:t>3</a:t>
              </a:r>
              <a:r>
                <a:rPr lang="en-US" altLang="nb-NO" dirty="0" smtClean="0"/>
                <a:t>NC(g)</a:t>
              </a:r>
              <a:endParaRPr lang="en-US" altLang="nb-NO" dirty="0"/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4560" y="2665"/>
              <a:ext cx="12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 smtClean="0"/>
                <a:t>CH</a:t>
              </a:r>
              <a:r>
                <a:rPr lang="en-US" altLang="nb-NO" baseline="-25000" dirty="0" smtClean="0"/>
                <a:t>3</a:t>
              </a:r>
              <a:r>
                <a:rPr lang="en-US" altLang="nb-NO" dirty="0" smtClean="0"/>
                <a:t>CN(g)</a:t>
              </a:r>
              <a:endParaRPr lang="en-US" altLang="nb-NO" dirty="0"/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>
              <a:off x="3834" y="2832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nb-NO" sz="2800" dirty="0" err="1" smtClean="0"/>
              <a:t>Når</a:t>
            </a:r>
            <a:r>
              <a:rPr lang="en-US" altLang="nb-NO" sz="2800" dirty="0" smtClean="0"/>
              <a:t> vi plotter ln </a:t>
            </a:r>
            <a:r>
              <a:rPr lang="en-US" altLang="nb-NO" sz="2800" i="1" dirty="0" smtClean="0"/>
              <a:t>P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som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funksjon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får</a:t>
            </a:r>
            <a:r>
              <a:rPr lang="en-US" altLang="nb-NO" sz="2800" dirty="0" smtClean="0"/>
              <a:t> vi </a:t>
            </a:r>
            <a:r>
              <a:rPr lang="en-US" altLang="nb-NO" sz="2800" dirty="0" err="1" smtClean="0"/>
              <a:t>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rett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linje</a:t>
            </a:r>
            <a:r>
              <a:rPr lang="en-US" altLang="nb-NO" sz="2800" dirty="0" smtClean="0"/>
              <a:t>.</a:t>
            </a:r>
          </a:p>
          <a:p>
            <a:pPr eaLnBrk="1" hangingPunct="1"/>
            <a:r>
              <a:rPr lang="en-US" altLang="nb-NO" sz="2800" dirty="0" smtClean="0"/>
              <a:t>Vi </a:t>
            </a:r>
            <a:r>
              <a:rPr lang="en-US" altLang="nb-NO" sz="2800" dirty="0" err="1" smtClean="0"/>
              <a:t>kan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defor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konkludere</a:t>
            </a:r>
            <a:r>
              <a:rPr lang="en-US" altLang="nb-NO" sz="2800" dirty="0" smtClean="0"/>
              <a:t> med at</a:t>
            </a:r>
          </a:p>
          <a:p>
            <a:pPr lvl="1" eaLnBrk="1" hangingPunct="1"/>
            <a:r>
              <a:rPr lang="en-US" altLang="nb-NO" sz="2400" dirty="0" err="1" smtClean="0"/>
              <a:t>Reaksjonen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av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første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orden</a:t>
            </a:r>
            <a:endParaRPr lang="en-US" altLang="nb-NO" sz="2400" dirty="0" smtClean="0"/>
          </a:p>
          <a:p>
            <a:pPr lvl="1" eaLnBrk="1" hangingPunct="1"/>
            <a:r>
              <a:rPr lang="en-US" altLang="nb-NO" sz="2400" i="1" dirty="0" smtClean="0"/>
              <a:t>k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det</a:t>
            </a:r>
            <a:r>
              <a:rPr lang="en-US" altLang="nb-NO" sz="2400" dirty="0" smtClean="0"/>
              <a:t> negative </a:t>
            </a:r>
            <a:r>
              <a:rPr lang="en-US" altLang="nb-NO" sz="2400" dirty="0" err="1" smtClean="0"/>
              <a:t>stigningstallet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til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linjen</a:t>
            </a:r>
            <a:r>
              <a:rPr lang="en-US" altLang="nb-NO" sz="2400" dirty="0" smtClean="0"/>
              <a:t> </a:t>
            </a:r>
            <a:br>
              <a:rPr lang="en-US" altLang="nb-NO" sz="2400" dirty="0" smtClean="0"/>
            </a:br>
            <a:r>
              <a:rPr lang="en-US" altLang="nb-NO" sz="2400" dirty="0" smtClean="0"/>
              <a:t>(-(- 5.1 </a:t>
            </a:r>
            <a:r>
              <a:rPr lang="en-US" altLang="nb-NO" sz="2400" dirty="0" smtClean="0">
                <a:sym typeface="Symbol" panose="05050102010706020507" pitchFamily="18" charset="2"/>
              </a:rPr>
              <a:t> 10</a:t>
            </a:r>
            <a:r>
              <a:rPr lang="en-US" altLang="nb-NO" sz="2400" baseline="30000" dirty="0" smtClean="0">
                <a:sym typeface="Symbol" panose="05050102010706020507" pitchFamily="18" charset="2"/>
              </a:rPr>
              <a:t>-5</a:t>
            </a:r>
            <a:r>
              <a:rPr lang="en-US" altLang="nb-NO" sz="2400" dirty="0" smtClean="0">
                <a:sym typeface="Symbol" panose="05050102010706020507" pitchFamily="18" charset="2"/>
              </a:rPr>
              <a:t> s</a:t>
            </a:r>
            <a:r>
              <a:rPr lang="en-US" altLang="nb-NO" sz="2400" baseline="30000" dirty="0" smtClean="0">
                <a:sym typeface="Symbol" panose="05050102010706020507" pitchFamily="18" charset="2"/>
              </a:rPr>
              <a:t>−1</a:t>
            </a:r>
            <a:r>
              <a:rPr lang="en-US" altLang="nb-NO" sz="2400" dirty="0" smtClean="0">
                <a:sym typeface="Symbol" panose="05050102010706020507" pitchFamily="18" charset="2"/>
              </a:rPr>
              <a:t>)) = </a:t>
            </a:r>
            <a:r>
              <a:rPr lang="en-US" altLang="nb-NO" sz="2400" dirty="0" smtClean="0"/>
              <a:t>5.1 </a:t>
            </a:r>
            <a:r>
              <a:rPr lang="en-US" altLang="nb-NO" sz="2400" dirty="0" smtClean="0">
                <a:sym typeface="Symbol" panose="05050102010706020507" pitchFamily="18" charset="2"/>
              </a:rPr>
              <a:t> 10</a:t>
            </a:r>
            <a:r>
              <a:rPr lang="en-US" altLang="nb-NO" sz="2400" baseline="30000" dirty="0" smtClean="0">
                <a:sym typeface="Symbol" panose="05050102010706020507" pitchFamily="18" charset="2"/>
              </a:rPr>
              <a:t>-5</a:t>
            </a:r>
            <a:r>
              <a:rPr lang="en-US" altLang="nb-NO" sz="2400" dirty="0" smtClean="0">
                <a:sym typeface="Symbol" panose="05050102010706020507" pitchFamily="18" charset="2"/>
              </a:rPr>
              <a:t> s</a:t>
            </a:r>
            <a:r>
              <a:rPr lang="en-US" altLang="nb-NO" sz="2400" baseline="30000" dirty="0" smtClean="0">
                <a:sym typeface="Symbol" panose="05050102010706020507" pitchFamily="18" charset="2"/>
              </a:rPr>
              <a:t>−1</a:t>
            </a:r>
            <a:endParaRPr lang="en-US" altLang="nb-NO" sz="2400" dirty="0" smtClean="0"/>
          </a:p>
        </p:txBody>
      </p:sp>
      <p:pic>
        <p:nvPicPr>
          <p:cNvPr id="60421" name="Picture 5" descr="14_07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>
            <a:fillRect/>
          </a:stretch>
        </p:blipFill>
        <p:spPr>
          <a:xfrm>
            <a:off x="1001713" y="1371600"/>
            <a:ext cx="7138987" cy="27447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836613"/>
            <a:ext cx="2930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28432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4"/>
          <p:cNvSpPr>
            <a:spLocks noChangeArrowheads="1"/>
          </p:cNvSpPr>
          <p:nvPr/>
        </p:nvSpPr>
        <p:spPr bwMode="auto">
          <a:xfrm>
            <a:off x="0" y="5876925"/>
            <a:ext cx="279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/>
              <a:t>ln [A]</a:t>
            </a:r>
            <a:r>
              <a:rPr lang="en-US" altLang="nb-NO" sz="2400" i="1" baseline="-25000"/>
              <a:t>t</a:t>
            </a:r>
            <a:r>
              <a:rPr lang="en-US" altLang="nb-NO" sz="2400"/>
              <a:t> = </a:t>
            </a:r>
            <a:r>
              <a:rPr lang="en-US" altLang="nb-NO" sz="2400">
                <a:cs typeface="Arial" panose="020B0604020202020204" pitchFamily="34" charset="0"/>
              </a:rPr>
              <a:t>-</a:t>
            </a:r>
            <a:r>
              <a:rPr lang="en-US" altLang="nb-NO" sz="2400" i="1"/>
              <a:t>k</a:t>
            </a:r>
            <a:r>
              <a:rPr lang="en-US" altLang="nb-NO" sz="2400"/>
              <a:t>t + ln [A]</a:t>
            </a:r>
            <a:r>
              <a:rPr lang="en-US" altLang="nb-NO" sz="2400" baseline="-25000"/>
              <a:t>0</a:t>
            </a:r>
            <a:endParaRPr lang="en-US" altLang="nb-NO" sz="2400"/>
          </a:p>
        </p:txBody>
      </p:sp>
      <p:pic>
        <p:nvPicPr>
          <p:cNvPr id="624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1864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ktangel 16"/>
          <p:cNvSpPr>
            <a:spLocks noChangeArrowheads="1"/>
          </p:cNvSpPr>
          <p:nvPr/>
        </p:nvSpPr>
        <p:spPr bwMode="auto">
          <a:xfrm>
            <a:off x="2843213" y="5949950"/>
            <a:ext cx="223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dirty="0" err="1" smtClean="0"/>
              <a:t>Konsentrasjon</a:t>
            </a:r>
            <a:r>
              <a:rPr lang="en-US" altLang="nb-NO" sz="2400" dirty="0" smtClean="0"/>
              <a:t> </a:t>
            </a:r>
            <a:endParaRPr lang="nb-NO" altLang="nb-NO" sz="2400" dirty="0">
              <a:solidFill>
                <a:schemeClr val="tx1"/>
              </a:solidFill>
            </a:endParaRPr>
          </a:p>
        </p:txBody>
      </p:sp>
      <p:sp>
        <p:nvSpPr>
          <p:cNvPr id="62473" name="Rektangel 17"/>
          <p:cNvSpPr>
            <a:spLocks noChangeArrowheads="1"/>
          </p:cNvSpPr>
          <p:nvPr/>
        </p:nvSpPr>
        <p:spPr bwMode="auto">
          <a:xfrm>
            <a:off x="3624714" y="5084763"/>
            <a:ext cx="925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dirty="0" err="1" smtClean="0"/>
              <a:t>Trykk</a:t>
            </a:r>
            <a:endParaRPr lang="nb-NO" altLang="nb-NO" sz="2400" dirty="0">
              <a:solidFill>
                <a:schemeClr val="tx1"/>
              </a:solidFill>
            </a:endParaRPr>
          </a:p>
        </p:txBody>
      </p:sp>
      <p:pic>
        <p:nvPicPr>
          <p:cNvPr id="624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49950"/>
            <a:ext cx="1900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84763"/>
            <a:ext cx="1314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2855913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Faktorer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påvirker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reaksjonsraten</a:t>
            </a:r>
            <a:endParaRPr lang="en-US" altLang="nb-NO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Fysisk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tilstand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reaktantene</a:t>
            </a:r>
            <a:endParaRPr lang="en-US" altLang="nb-NO" dirty="0" smtClean="0"/>
          </a:p>
          <a:p>
            <a:pPr marL="914400" lvl="1" indent="-457200" eaLnBrk="1" hangingPunct="1"/>
            <a:r>
              <a:rPr lang="en-US" altLang="nb-NO" dirty="0" smtClean="0"/>
              <a:t>For å </a:t>
            </a:r>
            <a:r>
              <a:rPr lang="en-US" altLang="nb-NO" dirty="0" err="1" smtClean="0"/>
              <a:t>kunne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reagere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molekylene</a:t>
            </a:r>
            <a:r>
              <a:rPr lang="en-US" altLang="nb-NO" dirty="0" smtClean="0"/>
              <a:t>/</a:t>
            </a:r>
            <a:r>
              <a:rPr lang="en-US" altLang="nb-NO" dirty="0" err="1" smtClean="0"/>
              <a:t>atomene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komme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nær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hverandre</a:t>
            </a:r>
            <a:r>
              <a:rPr lang="en-US" altLang="nb-NO" dirty="0" smtClean="0"/>
              <a:t>.</a:t>
            </a:r>
          </a:p>
          <a:p>
            <a:pPr marL="914400" lvl="1" indent="-457200" eaLnBrk="1" hangingPunct="1"/>
            <a:r>
              <a:rPr lang="en-US" altLang="nb-NO" dirty="0" err="1" smtClean="0"/>
              <a:t>Reaktanene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reagerer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raskere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dersom</a:t>
            </a:r>
            <a:r>
              <a:rPr lang="en-US" altLang="nb-NO" dirty="0" smtClean="0"/>
              <a:t> de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homogent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blandet</a:t>
            </a:r>
            <a:r>
              <a:rPr lang="en-US" altLang="nb-NO" dirty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smtClean="0"/>
              <a:t>Andre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smtClean="0"/>
              <a:t>	</a:t>
            </a:r>
            <a:r>
              <a:rPr lang="en-US" altLang="nb-NO" dirty="0" err="1" smtClean="0"/>
              <a:t>På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tilsvarende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måte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kan</a:t>
            </a:r>
            <a:r>
              <a:rPr lang="en-US" altLang="nb-NO" dirty="0" smtClean="0"/>
              <a:t> vi </a:t>
            </a:r>
            <a:r>
              <a:rPr lang="en-US" altLang="nb-NO" dirty="0" err="1" smtClean="0"/>
              <a:t>integrere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uttrykket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rateloven</a:t>
            </a:r>
            <a:r>
              <a:rPr lang="en-US" altLang="nb-NO" dirty="0" smtClean="0"/>
              <a:t> for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andre</a:t>
            </a:r>
            <a:r>
              <a:rPr lang="en-US" altLang="nb-NO" dirty="0" smtClean="0"/>
              <a:t> grads </a:t>
            </a:r>
            <a:r>
              <a:rPr lang="en-US" altLang="nb-NO" dirty="0" err="1" smtClean="0"/>
              <a:t>reaksjone</a:t>
            </a:r>
            <a:r>
              <a:rPr lang="en-US" altLang="nb-NO" dirty="0" smtClean="0"/>
              <a:t>. Da </a:t>
            </a:r>
            <a:r>
              <a:rPr lang="en-US" altLang="nb-NO" dirty="0" err="1" smtClean="0"/>
              <a:t>får</a:t>
            </a:r>
            <a:r>
              <a:rPr lang="en-US" altLang="nb-NO" dirty="0" smtClean="0"/>
              <a:t> vi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14400" y="3733800"/>
            <a:ext cx="3157538" cy="1066800"/>
            <a:chOff x="1152" y="2448"/>
            <a:chExt cx="1989" cy="672"/>
          </a:xfrm>
        </p:grpSpPr>
        <p:grpSp>
          <p:nvGrpSpPr>
            <p:cNvPr id="66568" name="Group 6"/>
            <p:cNvGrpSpPr>
              <a:grpSpLocks/>
            </p:cNvGrpSpPr>
            <p:nvPr/>
          </p:nvGrpSpPr>
          <p:grpSpPr bwMode="auto">
            <a:xfrm>
              <a:off x="1152" y="2448"/>
              <a:ext cx="489" cy="672"/>
              <a:chOff x="1680" y="2496"/>
              <a:chExt cx="489" cy="672"/>
            </a:xfrm>
          </p:grpSpPr>
          <p:sp>
            <p:nvSpPr>
              <p:cNvPr id="66573" name="Rectangle 4"/>
              <p:cNvSpPr>
                <a:spLocks noChangeArrowheads="1"/>
              </p:cNvSpPr>
              <p:nvPr/>
            </p:nvSpPr>
            <p:spPr bwMode="auto">
              <a:xfrm>
                <a:off x="1693" y="2496"/>
                <a:ext cx="47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[A]</a:t>
                </a:r>
                <a:r>
                  <a:rPr lang="en-US" altLang="nb-NO" i="1" baseline="-25000"/>
                  <a:t>t</a:t>
                </a:r>
                <a:endParaRPr lang="en-US" altLang="nb-NO"/>
              </a:p>
            </p:txBody>
          </p:sp>
          <p:sp>
            <p:nvSpPr>
              <p:cNvPr id="66574" name="Line 5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1728" y="2605"/>
              <a:ext cx="8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=  </a:t>
              </a:r>
              <a:r>
                <a:rPr lang="en-US" altLang="nb-NO" i="1"/>
                <a:t>kt</a:t>
              </a:r>
              <a:r>
                <a:rPr lang="en-US" altLang="nb-NO"/>
                <a:t> +</a:t>
              </a:r>
            </a:p>
          </p:txBody>
        </p:sp>
        <p:grpSp>
          <p:nvGrpSpPr>
            <p:cNvPr id="66570" name="Group 8"/>
            <p:cNvGrpSpPr>
              <a:grpSpLocks/>
            </p:cNvGrpSpPr>
            <p:nvPr/>
          </p:nvGrpSpPr>
          <p:grpSpPr bwMode="auto">
            <a:xfrm>
              <a:off x="2619" y="2448"/>
              <a:ext cx="522" cy="672"/>
              <a:chOff x="1670" y="2496"/>
              <a:chExt cx="522" cy="672"/>
            </a:xfrm>
          </p:grpSpPr>
          <p:sp>
            <p:nvSpPr>
              <p:cNvPr id="66571" name="Rectangle 9"/>
              <p:cNvSpPr>
                <a:spLocks noChangeArrowheads="1"/>
              </p:cNvSpPr>
              <p:nvPr/>
            </p:nvSpPr>
            <p:spPr bwMode="auto">
              <a:xfrm>
                <a:off x="1670" y="2496"/>
                <a:ext cx="52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[A]</a:t>
                </a:r>
                <a:r>
                  <a:rPr lang="en-US" altLang="nb-NO" baseline="-25000"/>
                  <a:t>0</a:t>
                </a:r>
                <a:endParaRPr lang="en-US" altLang="nb-NO"/>
              </a:p>
            </p:txBody>
          </p:sp>
          <p:sp>
            <p:nvSpPr>
              <p:cNvPr id="66572" name="Line 10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614863" y="4602163"/>
            <a:ext cx="4464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dirty="0" err="1" smtClean="0"/>
              <a:t>Som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også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formen</a:t>
            </a:r>
            <a:endParaRPr lang="en-US" altLang="nb-NO" dirty="0">
              <a:solidFill>
                <a:schemeClr val="accent2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295400" y="5029200"/>
            <a:ext cx="2420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i="1">
                <a:solidFill>
                  <a:srgbClr val="00197D"/>
                </a:solidFill>
              </a:rPr>
              <a:t>y</a:t>
            </a:r>
            <a:r>
              <a:rPr lang="en-US" altLang="nb-NO">
                <a:solidFill>
                  <a:srgbClr val="00197D"/>
                </a:solidFill>
              </a:rPr>
              <a:t>   =  mx + </a:t>
            </a:r>
            <a:r>
              <a:rPr lang="en-US" altLang="nb-NO" i="1">
                <a:solidFill>
                  <a:srgbClr val="00197D"/>
                </a:solidFill>
              </a:rPr>
              <a:t>b</a:t>
            </a:r>
            <a:endParaRPr lang="en-US" altLang="nb-NO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  <p:bldP spid="348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30972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52475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Andre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748464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dirty="0" smtClean="0"/>
              <a:t>	Vi kan derfor test om en reaksjon er av andre orden ved å plotte 1/[A]</a:t>
            </a:r>
            <a:r>
              <a:rPr lang="nb-NO" altLang="nb-NO" baseline="-25000" dirty="0" smtClean="0"/>
              <a:t>t</a:t>
            </a:r>
            <a:r>
              <a:rPr lang="nb-NO" altLang="nb-NO" dirty="0" smtClean="0"/>
              <a:t> mot t. Dersom dette gir en rett linje er den av andre orden</a:t>
            </a:r>
          </a:p>
        </p:txBody>
      </p:sp>
      <p:grpSp>
        <p:nvGrpSpPr>
          <p:cNvPr id="68613" name="Group 4"/>
          <p:cNvGrpSpPr>
            <a:grpSpLocks/>
          </p:cNvGrpSpPr>
          <p:nvPr/>
        </p:nvGrpSpPr>
        <p:grpSpPr bwMode="auto">
          <a:xfrm>
            <a:off x="2916238" y="620713"/>
            <a:ext cx="3157537" cy="1066800"/>
            <a:chOff x="1152" y="2448"/>
            <a:chExt cx="1989" cy="672"/>
          </a:xfrm>
        </p:grpSpPr>
        <p:grpSp>
          <p:nvGrpSpPr>
            <p:cNvPr id="68619" name="Group 5"/>
            <p:cNvGrpSpPr>
              <a:grpSpLocks/>
            </p:cNvGrpSpPr>
            <p:nvPr/>
          </p:nvGrpSpPr>
          <p:grpSpPr bwMode="auto">
            <a:xfrm>
              <a:off x="1152" y="2448"/>
              <a:ext cx="489" cy="672"/>
              <a:chOff x="1680" y="2496"/>
              <a:chExt cx="489" cy="672"/>
            </a:xfrm>
          </p:grpSpPr>
          <p:sp>
            <p:nvSpPr>
              <p:cNvPr id="68624" name="Rectangle 6"/>
              <p:cNvSpPr>
                <a:spLocks noChangeArrowheads="1"/>
              </p:cNvSpPr>
              <p:nvPr/>
            </p:nvSpPr>
            <p:spPr bwMode="auto">
              <a:xfrm>
                <a:off x="1693" y="2496"/>
                <a:ext cx="47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[A]</a:t>
                </a:r>
                <a:r>
                  <a:rPr lang="en-US" altLang="nb-NO" i="1" baseline="-25000"/>
                  <a:t>t</a:t>
                </a:r>
                <a:endParaRPr lang="en-US" altLang="nb-NO"/>
              </a:p>
            </p:txBody>
          </p:sp>
          <p:sp>
            <p:nvSpPr>
              <p:cNvPr id="68625" name="Line 7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8620" name="Rectangle 8"/>
            <p:cNvSpPr>
              <a:spLocks noChangeArrowheads="1"/>
            </p:cNvSpPr>
            <p:nvPr/>
          </p:nvSpPr>
          <p:spPr bwMode="auto">
            <a:xfrm>
              <a:off x="1728" y="2605"/>
              <a:ext cx="8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=  </a:t>
              </a:r>
              <a:r>
                <a:rPr lang="en-US" altLang="nb-NO" i="1"/>
                <a:t>kt</a:t>
              </a:r>
              <a:r>
                <a:rPr lang="en-US" altLang="nb-NO"/>
                <a:t> +</a:t>
              </a:r>
            </a:p>
          </p:txBody>
        </p:sp>
        <p:grpSp>
          <p:nvGrpSpPr>
            <p:cNvPr id="68621" name="Group 9"/>
            <p:cNvGrpSpPr>
              <a:grpSpLocks/>
            </p:cNvGrpSpPr>
            <p:nvPr/>
          </p:nvGrpSpPr>
          <p:grpSpPr bwMode="auto">
            <a:xfrm>
              <a:off x="2619" y="2448"/>
              <a:ext cx="522" cy="672"/>
              <a:chOff x="1670" y="2496"/>
              <a:chExt cx="522" cy="672"/>
            </a:xfrm>
          </p:grpSpPr>
          <p:sp>
            <p:nvSpPr>
              <p:cNvPr id="68622" name="Rectangle 10"/>
              <p:cNvSpPr>
                <a:spLocks noChangeArrowheads="1"/>
              </p:cNvSpPr>
              <p:nvPr/>
            </p:nvSpPr>
            <p:spPr bwMode="auto">
              <a:xfrm>
                <a:off x="1670" y="2496"/>
                <a:ext cx="52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[A]</a:t>
                </a:r>
                <a:r>
                  <a:rPr lang="en-US" altLang="nb-NO" baseline="-25000"/>
                  <a:t>0</a:t>
                </a:r>
                <a:endParaRPr lang="en-US" altLang="nb-NO"/>
              </a:p>
            </p:txBody>
          </p:sp>
          <p:sp>
            <p:nvSpPr>
              <p:cNvPr id="68623" name="Line 11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aphicFrame>
        <p:nvGraphicFramePr>
          <p:cNvPr id="68615" name="Object 15"/>
          <p:cNvGraphicFramePr>
            <a:graphicFrameLocks noChangeAspect="1"/>
          </p:cNvGraphicFramePr>
          <p:nvPr/>
        </p:nvGraphicFramePr>
        <p:xfrm>
          <a:off x="250825" y="3716338"/>
          <a:ext cx="57245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Punktgrafikkbilde" r:id="rId5" imgW="4800000" imgH="2476190" progId="Paint.Picture">
                  <p:embed/>
                </p:oleObj>
              </mc:Choice>
              <mc:Fallback>
                <p:oleObj name="Punktgrafikkbilde" r:id="rId5" imgW="4800000" imgH="247619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716338"/>
                        <a:ext cx="5724525" cy="29527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smtClean="0"/>
              <a:t>Andre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2400" y="129540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 err="1" smtClean="0"/>
              <a:t>Dekomponering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NO</a:t>
            </a:r>
            <a:r>
              <a:rPr lang="en-US" altLang="nb-NO" sz="2800" baseline="-25000" dirty="0" smtClean="0"/>
              <a:t>2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/>
              <a:t>300</a:t>
            </a:r>
            <a:r>
              <a:rPr lang="en-US" altLang="nb-NO" sz="2800" dirty="0">
                <a:cs typeface="Arial" panose="020B0604020202020204" pitchFamily="34" charset="0"/>
                <a:sym typeface="Symbol" panose="05050102010706020507" pitchFamily="18" charset="2"/>
              </a:rPr>
              <a:t>°</a:t>
            </a:r>
            <a:r>
              <a:rPr lang="en-US" altLang="nb-NO" sz="2800" dirty="0">
                <a:sym typeface="Symbol" panose="05050102010706020507" pitchFamily="18" charset="2"/>
              </a:rPr>
              <a:t>C </a:t>
            </a:r>
            <a:r>
              <a:rPr lang="en-US" altLang="nb-NO" sz="2800" dirty="0" err="1" smtClean="0">
                <a:sym typeface="Symbol" panose="05050102010706020507" pitchFamily="18" charset="2"/>
              </a:rPr>
              <a:t>kan</a:t>
            </a:r>
            <a:r>
              <a:rPr lang="en-US" altLang="nb-NO" sz="2800" dirty="0" smtClean="0">
                <a:sym typeface="Symbol" panose="05050102010706020507" pitchFamily="18" charset="2"/>
              </a:rPr>
              <a:t> </a:t>
            </a:r>
            <a:r>
              <a:rPr lang="en-US" altLang="nb-NO" sz="2800" dirty="0" err="1" smtClean="0">
                <a:sym typeface="Symbol" panose="05050102010706020507" pitchFamily="18" charset="2"/>
              </a:rPr>
              <a:t>beskrives</a:t>
            </a:r>
            <a:r>
              <a:rPr lang="en-US" altLang="nb-NO" sz="2800" dirty="0" smtClean="0">
                <a:sym typeface="Symbol" panose="05050102010706020507" pitchFamily="18" charset="2"/>
              </a:rPr>
              <a:t> med </a:t>
            </a:r>
            <a:r>
              <a:rPr lang="en-US" altLang="nb-NO" sz="2800" dirty="0" err="1" smtClean="0">
                <a:sym typeface="Symbol" panose="05050102010706020507" pitchFamily="18" charset="2"/>
              </a:rPr>
              <a:t>reaksjonslikningen</a:t>
            </a:r>
            <a:endParaRPr lang="en-US" altLang="nb-NO" sz="2800" dirty="0"/>
          </a:p>
        </p:txBody>
      </p:sp>
      <p:grpSp>
        <p:nvGrpSpPr>
          <p:cNvPr id="70661" name="Group 9"/>
          <p:cNvGrpSpPr>
            <a:grpSpLocks/>
          </p:cNvGrpSpPr>
          <p:nvPr/>
        </p:nvGrpSpPr>
        <p:grpSpPr bwMode="auto">
          <a:xfrm>
            <a:off x="2392363" y="2133600"/>
            <a:ext cx="6262687" cy="519113"/>
            <a:chOff x="1069" y="1617"/>
            <a:chExt cx="3769" cy="327"/>
          </a:xfrm>
        </p:grpSpPr>
        <p:sp>
          <p:nvSpPr>
            <p:cNvPr id="70689" name="Rectangle 5"/>
            <p:cNvSpPr>
              <a:spLocks noChangeArrowheads="1"/>
            </p:cNvSpPr>
            <p:nvPr/>
          </p:nvSpPr>
          <p:spPr bwMode="auto">
            <a:xfrm>
              <a:off x="1069" y="1617"/>
              <a:ext cx="7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NO</a:t>
              </a:r>
              <a:r>
                <a:rPr lang="en-US" altLang="nb-NO" sz="2800" baseline="-25000"/>
                <a:t>2</a:t>
              </a:r>
              <a:r>
                <a:rPr lang="en-US" altLang="nb-NO" sz="2800"/>
                <a:t> </a:t>
              </a:r>
              <a:r>
                <a:rPr lang="en-US" altLang="nb-NO" sz="2400"/>
                <a:t>(</a:t>
              </a:r>
              <a:r>
                <a:rPr lang="en-US" altLang="nb-NO" sz="2400" i="1"/>
                <a:t>g</a:t>
              </a:r>
              <a:r>
                <a:rPr lang="en-US" altLang="nb-NO" sz="2400"/>
                <a:t>)</a:t>
              </a:r>
              <a:endParaRPr lang="en-US" altLang="nb-NO" sz="2800"/>
            </a:p>
          </p:txBody>
        </p:sp>
        <p:sp>
          <p:nvSpPr>
            <p:cNvPr id="70690" name="Line 6"/>
            <p:cNvSpPr>
              <a:spLocks noChangeShapeType="1"/>
            </p:cNvSpPr>
            <p:nvPr/>
          </p:nvSpPr>
          <p:spPr bwMode="auto">
            <a:xfrm>
              <a:off x="2112" y="1781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0691" name="Rectangle 7"/>
            <p:cNvSpPr>
              <a:spLocks noChangeArrowheads="1"/>
            </p:cNvSpPr>
            <p:nvPr/>
          </p:nvSpPr>
          <p:spPr bwMode="auto">
            <a:xfrm>
              <a:off x="3050" y="1617"/>
              <a:ext cx="17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NO </a:t>
              </a:r>
              <a:r>
                <a:rPr lang="en-US" altLang="nb-NO" sz="2400"/>
                <a:t>(</a:t>
              </a:r>
              <a:r>
                <a:rPr lang="en-US" altLang="nb-NO" sz="2400" i="1"/>
                <a:t>g</a:t>
              </a:r>
              <a:r>
                <a:rPr lang="en-US" altLang="nb-NO" sz="2400"/>
                <a:t>)</a:t>
              </a:r>
              <a:r>
                <a:rPr lang="en-US" altLang="nb-NO" sz="2800"/>
                <a:t> +      O</a:t>
              </a:r>
              <a:r>
                <a:rPr lang="en-US" altLang="nb-NO" sz="2800" baseline="-25000"/>
                <a:t>2</a:t>
              </a:r>
              <a:r>
                <a:rPr lang="en-US" altLang="nb-NO" sz="2800"/>
                <a:t> </a:t>
              </a:r>
              <a:r>
                <a:rPr lang="en-US" altLang="nb-NO" sz="2400"/>
                <a:t>(</a:t>
              </a:r>
              <a:r>
                <a:rPr lang="en-US" altLang="nb-NO" sz="2400" i="1"/>
                <a:t>g</a:t>
              </a:r>
              <a:r>
                <a:rPr lang="en-US" altLang="nb-NO" sz="2400"/>
                <a:t>)</a:t>
              </a:r>
              <a:endParaRPr lang="en-US" altLang="nb-NO" sz="2800"/>
            </a:p>
          </p:txBody>
        </p:sp>
      </p:grpSp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152400" y="2743200"/>
            <a:ext cx="6441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 err="1" smtClean="0"/>
              <a:t>Dette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data for </a:t>
            </a:r>
            <a:r>
              <a:rPr lang="en-US" altLang="nb-NO" sz="2800" dirty="0" err="1" smtClean="0"/>
              <a:t>konsentrasjon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NO</a:t>
            </a:r>
            <a:r>
              <a:rPr lang="en-US" altLang="nb-NO" sz="2800" baseline="-25000" dirty="0" smtClean="0"/>
              <a:t>2</a:t>
            </a:r>
            <a:endParaRPr lang="en-US" altLang="nb-NO" sz="2800" baseline="-25000" dirty="0"/>
          </a:p>
        </p:txBody>
      </p:sp>
      <p:graphicFrame>
        <p:nvGraphicFramePr>
          <p:cNvPr id="36991" name="Group 127"/>
          <p:cNvGraphicFramePr>
            <a:graphicFrameLocks noGrp="1"/>
          </p:cNvGraphicFramePr>
          <p:nvPr>
            <p:ph type="tbl" idx="1"/>
          </p:nvPr>
        </p:nvGraphicFramePr>
        <p:xfrm>
          <a:off x="228600" y="3810000"/>
          <a:ext cx="2209800" cy="2287586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</a:tblGrid>
              <a:tr h="3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Time (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39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  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0.01000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50.0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0.00787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0.00649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0.00481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300.0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0.00380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0686" name="Group 128"/>
          <p:cNvGrpSpPr>
            <a:grpSpLocks/>
          </p:cNvGrpSpPr>
          <p:nvPr/>
        </p:nvGrpSpPr>
        <p:grpSpPr bwMode="auto">
          <a:xfrm>
            <a:off x="7261225" y="2079625"/>
            <a:ext cx="358775" cy="641350"/>
            <a:chOff x="1742" y="2715"/>
            <a:chExt cx="226" cy="404"/>
          </a:xfrm>
        </p:grpSpPr>
        <p:sp>
          <p:nvSpPr>
            <p:cNvPr id="70687" name="Text Box 129"/>
            <p:cNvSpPr txBox="1">
              <a:spLocks noChangeArrowheads="1"/>
            </p:cNvSpPr>
            <p:nvPr/>
          </p:nvSpPr>
          <p:spPr bwMode="auto">
            <a:xfrm>
              <a:off x="1749" y="2715"/>
              <a:ext cx="1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 b="1"/>
                <a:t>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 b="1"/>
                <a:t>2</a:t>
              </a:r>
              <a:endParaRPr lang="en-US" altLang="nb-NO" sz="1800">
                <a:solidFill>
                  <a:schemeClr val="tx1"/>
                </a:solidFill>
              </a:endParaRPr>
            </a:p>
          </p:txBody>
        </p:sp>
        <p:sp>
          <p:nvSpPr>
            <p:cNvPr id="70688" name="Line 130"/>
            <p:cNvSpPr>
              <a:spLocks noChangeShapeType="1"/>
            </p:cNvSpPr>
            <p:nvPr/>
          </p:nvSpPr>
          <p:spPr bwMode="auto">
            <a:xfrm>
              <a:off x="1742" y="2914"/>
              <a:ext cx="226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smtClean="0"/>
              <a:t>Andre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152400" y="1295400"/>
            <a:ext cx="495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2800" dirty="0" err="1" smtClean="0"/>
              <a:t>Plott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ln </a:t>
            </a:r>
            <a:r>
              <a:rPr lang="en-US" altLang="nb-NO" sz="2800" dirty="0"/>
              <a:t>[NO</a:t>
            </a:r>
            <a:r>
              <a:rPr lang="en-US" altLang="nb-NO" sz="2800" baseline="-25000" dirty="0"/>
              <a:t>2</a:t>
            </a:r>
            <a:r>
              <a:rPr lang="en-US" altLang="nb-NO" sz="2800" dirty="0"/>
              <a:t>] </a:t>
            </a:r>
            <a:r>
              <a:rPr lang="en-US" altLang="nb-NO" sz="2800" dirty="0" smtClean="0"/>
              <a:t>mot </a:t>
            </a:r>
            <a:r>
              <a:rPr lang="en-US" altLang="nb-NO" sz="2800" i="1" dirty="0" smtClean="0"/>
              <a:t>t </a:t>
            </a:r>
            <a:r>
              <a:rPr lang="en-US" altLang="nb-NO" sz="2800" dirty="0" err="1" smtClean="0"/>
              <a:t>gir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kurven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venstre</a:t>
            </a:r>
            <a:endParaRPr lang="en-US" altLang="nb-NO" sz="2800" dirty="0"/>
          </a:p>
        </p:txBody>
      </p:sp>
      <p:graphicFrame>
        <p:nvGraphicFramePr>
          <p:cNvPr id="37983" name="Group 95"/>
          <p:cNvGraphicFramePr>
            <a:graphicFrameLocks noGrp="1"/>
          </p:cNvGraphicFramePr>
          <p:nvPr>
            <p:ph type="tbl" idx="1"/>
          </p:nvPr>
        </p:nvGraphicFramePr>
        <p:xfrm>
          <a:off x="381000" y="4038600"/>
          <a:ext cx="3124200" cy="2486026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990600"/>
              </a:tblGrid>
              <a:tr h="3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Time 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ln [NO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3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  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0.01000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4.610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50.0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0.00787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4.845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0.00649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5.038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0.00481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5.337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300.0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0.00380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5.573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39" name="Picture 81" descr="14_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0"/>
          <a:stretch>
            <a:fillRect/>
          </a:stretch>
        </p:blipFill>
        <p:spPr bwMode="auto">
          <a:xfrm>
            <a:off x="5181600" y="1371600"/>
            <a:ext cx="3505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76" name="Rectangle 88"/>
          <p:cNvSpPr>
            <a:spLocks noChangeArrowheads="1"/>
          </p:cNvSpPr>
          <p:nvPr/>
        </p:nvSpPr>
        <p:spPr bwMode="auto">
          <a:xfrm>
            <a:off x="152400" y="2286000"/>
            <a:ext cx="495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2800" dirty="0" err="1" smtClean="0"/>
              <a:t>Kurven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ikke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rett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linje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og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derfor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ikke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først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orden</a:t>
            </a:r>
            <a:r>
              <a:rPr lang="en-US" altLang="nb-NO" sz="2800" dirty="0" smtClean="0"/>
              <a:t> med </a:t>
            </a:r>
            <a:r>
              <a:rPr lang="en-US" altLang="nb-NO" sz="2800" dirty="0" err="1" smtClean="0"/>
              <a:t>hensyn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på</a:t>
            </a:r>
            <a:r>
              <a:rPr lang="en-US" altLang="nb-NO" sz="2800" dirty="0" smtClean="0"/>
              <a:t> NO</a:t>
            </a:r>
            <a:r>
              <a:rPr lang="en-US" altLang="nb-NO" sz="2800" baseline="-25000" dirty="0" smtClean="0"/>
              <a:t>2</a:t>
            </a:r>
            <a:r>
              <a:rPr lang="en-US" altLang="nb-NO" sz="2800" dirty="0" smtClean="0"/>
              <a:t>.</a:t>
            </a:r>
            <a:endParaRPr lang="en-US" altLang="nb-NO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smtClean="0"/>
              <a:t>Andre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5334000" y="1295400"/>
            <a:ext cx="3581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2800" dirty="0" smtClean="0"/>
              <a:t>Et plot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n        </a:t>
            </a:r>
            <a:br>
              <a:rPr lang="en-US" altLang="nb-NO" sz="2800" dirty="0" smtClean="0"/>
            </a:br>
            <a:r>
              <a:rPr lang="en-US" altLang="nb-NO" sz="2800" dirty="0" smtClean="0"/>
              <a:t>mot </a:t>
            </a:r>
            <a:r>
              <a:rPr lang="en-US" altLang="nb-NO" sz="2800" i="1" dirty="0" smtClean="0"/>
              <a:t>t</a:t>
            </a:r>
            <a:r>
              <a:rPr lang="en-US" altLang="nb-NO" sz="2800" dirty="0"/>
              <a:t>, </a:t>
            </a:r>
            <a:r>
              <a:rPr lang="en-US" altLang="nb-NO" sz="2800" dirty="0" err="1" smtClean="0"/>
              <a:t>gir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kurven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høyre</a:t>
            </a:r>
            <a:endParaRPr lang="en-US" altLang="nb-NO" sz="2800" dirty="0"/>
          </a:p>
        </p:txBody>
      </p:sp>
      <p:graphicFrame>
        <p:nvGraphicFramePr>
          <p:cNvPr id="38956" name="Group 44"/>
          <p:cNvGraphicFramePr>
            <a:graphicFrameLocks noGrp="1"/>
          </p:cNvGraphicFramePr>
          <p:nvPr>
            <p:ph type="tbl" idx="1"/>
          </p:nvPr>
        </p:nvGraphicFramePr>
        <p:xfrm>
          <a:off x="228600" y="3886200"/>
          <a:ext cx="3124200" cy="2667000"/>
        </p:xfrm>
        <a:graphic>
          <a:graphicData uri="http://schemas.openxmlformats.org/drawingml/2006/table">
            <a:tbl>
              <a:tblPr/>
              <a:tblGrid>
                <a:gridCol w="990600"/>
                <a:gridCol w="1219200"/>
                <a:gridCol w="9144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Time (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1/[NO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4787" name="Picture 35" descr="14_0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>
            <a:fillRect/>
          </a:stretch>
        </p:blipFill>
        <p:spPr bwMode="auto">
          <a:xfrm>
            <a:off x="685800" y="1295400"/>
            <a:ext cx="2971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5334000" y="3276600"/>
            <a:ext cx="3505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2800" dirty="0" err="1" smtClean="0"/>
              <a:t>Siden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dette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rett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linje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andre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orden</a:t>
            </a:r>
            <a:r>
              <a:rPr lang="en-US" altLang="nb-NO" sz="2800" dirty="0" smtClean="0"/>
              <a:t> med </a:t>
            </a:r>
            <a:r>
              <a:rPr lang="en-US" altLang="nb-NO" sz="2800" dirty="0" err="1" smtClean="0"/>
              <a:t>hensyn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på</a:t>
            </a:r>
            <a:r>
              <a:rPr lang="en-US" altLang="nb-NO" sz="2800" dirty="0" smtClean="0"/>
              <a:t> NO</a:t>
            </a:r>
            <a:r>
              <a:rPr lang="en-US" altLang="nb-NO" sz="2800" baseline="-25000" dirty="0" smtClean="0"/>
              <a:t>2</a:t>
            </a:r>
            <a:endParaRPr lang="en-US" altLang="nb-NO" sz="2800" baseline="-25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nb-NO" sz="2400" dirty="0">
              <a:solidFill>
                <a:schemeClr val="tx1"/>
              </a:solidFill>
            </a:endParaRPr>
          </a:p>
        </p:txBody>
      </p:sp>
      <p:grpSp>
        <p:nvGrpSpPr>
          <p:cNvPr id="74789" name="Group 48"/>
          <p:cNvGrpSpPr>
            <a:grpSpLocks/>
          </p:cNvGrpSpPr>
          <p:nvPr/>
        </p:nvGrpSpPr>
        <p:grpSpPr bwMode="auto">
          <a:xfrm>
            <a:off x="7620000" y="1219200"/>
            <a:ext cx="763588" cy="641350"/>
            <a:chOff x="2270" y="2640"/>
            <a:chExt cx="481" cy="404"/>
          </a:xfrm>
        </p:grpSpPr>
        <p:sp>
          <p:nvSpPr>
            <p:cNvPr id="74791" name="Text Box 46"/>
            <p:cNvSpPr txBox="1">
              <a:spLocks noChangeArrowheads="1"/>
            </p:cNvSpPr>
            <p:nvPr/>
          </p:nvSpPr>
          <p:spPr bwMode="auto">
            <a:xfrm>
              <a:off x="2270" y="2640"/>
              <a:ext cx="4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 b="1"/>
                <a:t>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 b="1"/>
                <a:t>[NO</a:t>
              </a:r>
              <a:r>
                <a:rPr lang="en-US" altLang="nb-NO" sz="1800" b="1" baseline="-25000"/>
                <a:t>2</a:t>
              </a:r>
              <a:r>
                <a:rPr lang="en-US" altLang="nb-NO" sz="1800" b="1"/>
                <a:t>]</a:t>
              </a:r>
              <a:endParaRPr lang="en-US" altLang="nb-NO" sz="1800">
                <a:solidFill>
                  <a:schemeClr val="tx1"/>
                </a:solidFill>
              </a:endParaRPr>
            </a:p>
          </p:txBody>
        </p:sp>
        <p:sp>
          <p:nvSpPr>
            <p:cNvPr id="74792" name="Line 47"/>
            <p:cNvSpPr>
              <a:spLocks noChangeShapeType="1"/>
            </p:cNvSpPr>
            <p:nvPr/>
          </p:nvSpPr>
          <p:spPr bwMode="auto">
            <a:xfrm>
              <a:off x="2332" y="2839"/>
              <a:ext cx="379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74790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382713"/>
            <a:ext cx="28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324"/>
            <a:ext cx="38877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5049"/>
            <a:ext cx="360045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974"/>
            <a:ext cx="3057525" cy="3603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87898"/>
            <a:ext cx="3581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Rektangel 20"/>
          <p:cNvSpPr>
            <a:spLocks noChangeArrowheads="1"/>
          </p:cNvSpPr>
          <p:nvPr/>
        </p:nvSpPr>
        <p:spPr bwMode="auto">
          <a:xfrm>
            <a:off x="5219501" y="5469210"/>
            <a:ext cx="370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800" b="1" dirty="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The curve intercepts both Y axis (at max concentration/start)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800" b="1" dirty="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and  X axis (minimum concentration/end)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23913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Nullte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reaksjoner</a:t>
            </a:r>
            <a:endParaRPr lang="en-US" altLang="nb-NO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250824" y="949295"/>
            <a:ext cx="8478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Er egentlig pseudo-</a:t>
            </a:r>
            <a:r>
              <a:rPr lang="nb-NO" dirty="0" err="1" smtClean="0"/>
              <a:t>nullte</a:t>
            </a:r>
            <a:r>
              <a:rPr lang="nb-NO" dirty="0" smtClean="0"/>
              <a:t>-ordensreaksjon. Raten avhenger ikke av konsentrasjon til reaktantene når denne er høy nok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Oppstår ved heterogen katalyse eller heterogene reaksjoner (i grensesjikt mellom faser). Økt overflate øker raten.</a:t>
            </a:r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Halveringstid</a:t>
            </a:r>
            <a:endParaRPr lang="en-US" altLang="nb-NO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5004048" y="1988840"/>
                <a:ext cx="3960440" cy="4752528"/>
              </a:xfrm>
            </p:spPr>
            <p:txBody>
              <a:bodyPr/>
              <a:lstStyle/>
              <a:p>
                <a:pPr eaLnBrk="1" hangingPunct="1"/>
                <a:r>
                  <a:rPr lang="nb-NO" altLang="nb-NO" sz="2800" dirty="0" smtClean="0"/>
                  <a:t>Halveringstid, </a:t>
                </a:r>
                <a:r>
                  <a:rPr lang="nb-NO" altLang="nb-NO" sz="2800" i="1" dirty="0" smtClean="0"/>
                  <a:t>t</a:t>
                </a:r>
                <a:r>
                  <a:rPr lang="nb-NO" altLang="nb-NO" sz="2800" baseline="-25000" dirty="0" smtClean="0"/>
                  <a:t>1/2</a:t>
                </a:r>
                <a:r>
                  <a:rPr lang="nb-NO" altLang="nb-NO" sz="2800" dirty="0" smtClean="0"/>
                  <a:t>, er definert som tiden det tar før halvparten av stoffet har reagert/dekomponert. Siden [A] ved </a:t>
                </a:r>
                <a:r>
                  <a:rPr lang="nb-NO" altLang="nb-NO" sz="2800" i="1" dirty="0" smtClean="0"/>
                  <a:t>t</a:t>
                </a:r>
                <a:r>
                  <a:rPr lang="nb-NO" altLang="nb-NO" sz="2800" baseline="-25000" dirty="0" smtClean="0"/>
                  <a:t>1/2</a:t>
                </a:r>
                <a:r>
                  <a:rPr lang="nb-NO" altLang="nb-NO" sz="2800" dirty="0" smtClean="0"/>
                  <a:t> halvparten av det vi startet med er</a:t>
                </a:r>
              </a:p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nb-NO" altLang="nb-NO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sSub>
                          <m:sSubPr>
                            <m:ctrlPr>
                              <a:rPr lang="nb-NO" altLang="nb-NO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b-NO" altLang="nb-NO" sz="28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nb-NO" altLang="nb-NO" sz="2800" dirty="0" smtClean="0"/>
                  <a:t>= 0.5 [A]</a:t>
                </a:r>
                <a:r>
                  <a:rPr lang="nb-NO" altLang="nb-NO" sz="2800" baseline="-25000" dirty="0" smtClean="0"/>
                  <a:t>0</a:t>
                </a:r>
                <a:r>
                  <a:rPr lang="nb-NO" altLang="nb-NO" sz="2800" dirty="0" smtClean="0"/>
                  <a:t>.</a:t>
                </a:r>
              </a:p>
            </p:txBody>
          </p:sp>
        </mc:Choice>
        <mc:Fallback xmlns="">
          <p:sp>
            <p:nvSpPr>
              <p:cNvPr id="3994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004048" y="1988840"/>
                <a:ext cx="3960440" cy="4752528"/>
              </a:xfrm>
              <a:blipFill rotWithShape="0">
                <a:blip r:embed="rId3"/>
                <a:stretch>
                  <a:fillRect l="-2769" t="-1282" r="-523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" y="1988840"/>
            <a:ext cx="5066344" cy="39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Halveringstid</a:t>
            </a:r>
            <a:endParaRPr lang="en-US" altLang="nb-NO" dirty="0" smtClean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smtClean="0"/>
              <a:t>For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blir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dette</a:t>
            </a:r>
            <a:endParaRPr lang="en-US" altLang="nb-NO" dirty="0" smtClean="0">
              <a:solidFill>
                <a:schemeClr val="accent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68476" y="2438400"/>
            <a:ext cx="3370263" cy="946150"/>
            <a:chOff x="958" y="2050"/>
            <a:chExt cx="2123" cy="596"/>
          </a:xfrm>
        </p:grpSpPr>
        <p:grpSp>
          <p:nvGrpSpPr>
            <p:cNvPr id="85006" name="Group 8"/>
            <p:cNvGrpSpPr>
              <a:grpSpLocks/>
            </p:cNvGrpSpPr>
            <p:nvPr/>
          </p:nvGrpSpPr>
          <p:grpSpPr bwMode="auto">
            <a:xfrm>
              <a:off x="958" y="2050"/>
              <a:ext cx="1243" cy="596"/>
              <a:chOff x="958" y="2050"/>
              <a:chExt cx="1243" cy="596"/>
            </a:xfrm>
          </p:grpSpPr>
          <p:grpSp>
            <p:nvGrpSpPr>
              <p:cNvPr id="85008" name="Group 7"/>
              <p:cNvGrpSpPr>
                <a:grpSpLocks/>
              </p:cNvGrpSpPr>
              <p:nvPr/>
            </p:nvGrpSpPr>
            <p:grpSpPr bwMode="auto">
              <a:xfrm>
                <a:off x="1330" y="2050"/>
                <a:ext cx="871" cy="596"/>
                <a:chOff x="1330" y="2050"/>
                <a:chExt cx="871" cy="596"/>
              </a:xfrm>
            </p:grpSpPr>
            <p:sp>
              <p:nvSpPr>
                <p:cNvPr id="85010" name="Rectangle 4"/>
                <p:cNvSpPr>
                  <a:spLocks noChangeArrowheads="1"/>
                </p:cNvSpPr>
                <p:nvPr/>
              </p:nvSpPr>
              <p:spPr bwMode="auto">
                <a:xfrm>
                  <a:off x="1353" y="2050"/>
                  <a:ext cx="848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 dirty="0"/>
                    <a:t>0.5 [A]</a:t>
                  </a:r>
                  <a:r>
                    <a:rPr lang="en-US" altLang="nb-NO" sz="2800" baseline="-25000" dirty="0"/>
                    <a:t>0</a:t>
                  </a:r>
                  <a:endParaRPr lang="en-US" altLang="nb-NO" sz="2800" dirty="0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 dirty="0"/>
                    <a:t>[A]</a:t>
                  </a:r>
                  <a:r>
                    <a:rPr lang="en-US" altLang="nb-NO" sz="2800" baseline="-25000" dirty="0"/>
                    <a:t>0</a:t>
                  </a:r>
                  <a:endParaRPr lang="en-US" altLang="nb-NO" sz="2800" dirty="0"/>
                </a:p>
              </p:txBody>
            </p:sp>
            <p:sp>
              <p:nvSpPr>
                <p:cNvPr id="85011" name="Line 5"/>
                <p:cNvSpPr>
                  <a:spLocks noChangeShapeType="1"/>
                </p:cNvSpPr>
                <p:nvPr/>
              </p:nvSpPr>
              <p:spPr bwMode="auto">
                <a:xfrm>
                  <a:off x="1330" y="2380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85009" name="Rectangle 6"/>
              <p:cNvSpPr>
                <a:spLocks noChangeArrowheads="1"/>
              </p:cNvSpPr>
              <p:nvPr/>
            </p:nvSpPr>
            <p:spPr bwMode="auto">
              <a:xfrm>
                <a:off x="958" y="2202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ln</a:t>
                </a:r>
              </a:p>
            </p:txBody>
          </p:sp>
        </p:grpSp>
        <p:sp>
          <p:nvSpPr>
            <p:cNvPr id="85007" name="Rectangle 9"/>
            <p:cNvSpPr>
              <a:spLocks noChangeArrowheads="1"/>
            </p:cNvSpPr>
            <p:nvPr/>
          </p:nvSpPr>
          <p:spPr bwMode="auto">
            <a:xfrm>
              <a:off x="2256" y="2207"/>
              <a:ext cx="8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</a:t>
              </a:r>
              <a:r>
                <a:rPr lang="en-US" altLang="nb-NO" sz="2800">
                  <a:cs typeface="Arial" panose="020B0604020202020204" pitchFamily="34" charset="0"/>
                </a:rPr>
                <a:t>−</a:t>
              </a:r>
              <a:r>
                <a:rPr lang="en-US" altLang="nb-NO" sz="2800" i="1"/>
                <a:t>kt</a:t>
              </a:r>
              <a:r>
                <a:rPr lang="en-US" altLang="nb-NO" sz="2800" baseline="-25000"/>
                <a:t>1/2</a:t>
              </a:r>
              <a:endParaRPr lang="en-US" altLang="nb-NO" sz="2800"/>
            </a:p>
          </p:txBody>
        </p:sp>
      </p:grp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674964" y="3524250"/>
            <a:ext cx="2249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/>
              <a:t>ln 0.5 = </a:t>
            </a:r>
            <a:r>
              <a:rPr lang="en-US" altLang="nb-NO" sz="2400">
                <a:cs typeface="Arial" panose="020B0604020202020204" pitchFamily="34" charset="0"/>
              </a:rPr>
              <a:t>−</a:t>
            </a:r>
            <a:r>
              <a:rPr lang="en-US" altLang="nb-NO" sz="2800" i="1"/>
              <a:t>kt</a:t>
            </a:r>
            <a:r>
              <a:rPr lang="en-US" altLang="nb-NO" sz="2800" baseline="-25000"/>
              <a:t>1/2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446364" y="4273550"/>
            <a:ext cx="250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>
                <a:cs typeface="Arial" panose="020B0604020202020204" pitchFamily="34" charset="0"/>
              </a:rPr>
              <a:t>−</a:t>
            </a:r>
            <a:r>
              <a:rPr lang="en-US" altLang="nb-NO" sz="2800" dirty="0"/>
              <a:t>0.693 = </a:t>
            </a:r>
            <a:r>
              <a:rPr lang="en-US" altLang="nb-NO" sz="2400" dirty="0"/>
              <a:t>−</a:t>
            </a:r>
            <a:r>
              <a:rPr lang="en-US" altLang="nb-NO" sz="2800" i="1" dirty="0"/>
              <a:t>kt</a:t>
            </a:r>
            <a:r>
              <a:rPr lang="en-US" altLang="nb-NO" sz="2800" baseline="-25000" dirty="0"/>
              <a:t>1/2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528914" y="4876800"/>
            <a:ext cx="2049462" cy="946150"/>
            <a:chOff x="2112" y="3072"/>
            <a:chExt cx="1291" cy="596"/>
          </a:xfrm>
        </p:grpSpPr>
        <p:sp>
          <p:nvSpPr>
            <p:cNvPr id="85002" name="Rectangle 13"/>
            <p:cNvSpPr>
              <a:spLocks noChangeArrowheads="1"/>
            </p:cNvSpPr>
            <p:nvPr/>
          </p:nvSpPr>
          <p:spPr bwMode="auto">
            <a:xfrm>
              <a:off x="2820" y="3206"/>
              <a:ext cx="5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dirty="0"/>
                <a:t>= </a:t>
              </a:r>
              <a:r>
                <a:rPr lang="en-US" altLang="nb-NO" sz="2800" i="1" dirty="0"/>
                <a:t>t</a:t>
              </a:r>
              <a:r>
                <a:rPr lang="en-US" altLang="nb-NO" sz="2800" baseline="-25000" dirty="0"/>
                <a:t>1/2</a:t>
              </a:r>
              <a:endParaRPr lang="en-US" altLang="nb-NO" sz="2800" dirty="0"/>
            </a:p>
          </p:txBody>
        </p:sp>
        <p:grpSp>
          <p:nvGrpSpPr>
            <p:cNvPr id="85003" name="Group 16"/>
            <p:cNvGrpSpPr>
              <a:grpSpLocks/>
            </p:cNvGrpSpPr>
            <p:nvPr/>
          </p:nvGrpSpPr>
          <p:grpSpPr bwMode="auto">
            <a:xfrm>
              <a:off x="2112" y="3072"/>
              <a:ext cx="684" cy="596"/>
              <a:chOff x="816" y="2909"/>
              <a:chExt cx="684" cy="596"/>
            </a:xfrm>
          </p:grpSpPr>
          <p:sp>
            <p:nvSpPr>
              <p:cNvPr id="85004" name="Rectangle 14"/>
              <p:cNvSpPr>
                <a:spLocks noChangeArrowheads="1"/>
              </p:cNvSpPr>
              <p:nvPr/>
            </p:nvSpPr>
            <p:spPr bwMode="auto">
              <a:xfrm>
                <a:off x="823" y="2909"/>
                <a:ext cx="677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0.693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 i="1"/>
                  <a:t>k</a:t>
                </a:r>
                <a:endParaRPr lang="en-US" altLang="nb-NO" sz="2800"/>
              </a:p>
            </p:txBody>
          </p:sp>
          <p:sp>
            <p:nvSpPr>
              <p:cNvPr id="85005" name="Line 15"/>
              <p:cNvSpPr>
                <a:spLocks noChangeShapeType="1"/>
              </p:cNvSpPr>
              <p:nvPr/>
            </p:nvSpPr>
            <p:spPr bwMode="auto">
              <a:xfrm>
                <a:off x="816" y="3230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79512" y="4639142"/>
            <a:ext cx="41044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dirty="0" err="1" smtClean="0"/>
              <a:t>Merk</a:t>
            </a:r>
            <a:r>
              <a:rPr lang="en-US" altLang="nb-NO" sz="2400" dirty="0" smtClean="0"/>
              <a:t>: </a:t>
            </a:r>
            <a:r>
              <a:rPr lang="en-US" altLang="nb-NO" sz="2400" dirty="0"/>
              <a:t>For </a:t>
            </a:r>
            <a:r>
              <a:rPr lang="en-US" altLang="nb-NO" sz="2400" dirty="0" err="1" smtClean="0"/>
              <a:t>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første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ordens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reaksjone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er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halveringstiden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uavhengig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av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startkonsentrasjonen</a:t>
            </a:r>
            <a:r>
              <a:rPr lang="en-US" altLang="nb-NO" sz="2400" dirty="0" smtClean="0"/>
              <a:t> [</a:t>
            </a:r>
            <a:r>
              <a:rPr lang="en-US" altLang="nb-NO" sz="2400" dirty="0"/>
              <a:t>A]</a:t>
            </a:r>
            <a:r>
              <a:rPr lang="en-US" altLang="nb-NO" sz="2400" baseline="-25000" dirty="0"/>
              <a:t>0</a:t>
            </a:r>
            <a:r>
              <a:rPr lang="en-US" altLang="nb-NO" sz="2400" dirty="0"/>
              <a:t>.</a:t>
            </a:r>
            <a:endParaRPr lang="en-US" altLang="nb-NO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  <p:bldP spid="409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Halveringstid</a:t>
            </a:r>
            <a:endParaRPr lang="en-US" altLang="nb-NO" dirty="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smtClean="0"/>
              <a:t>For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andre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</a:t>
            </a:r>
            <a:r>
              <a:rPr lang="en-US" altLang="nb-NO" dirty="0" smtClean="0"/>
              <a:t>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85826" y="2133600"/>
            <a:ext cx="3733800" cy="946150"/>
            <a:chOff x="1200" y="2065"/>
            <a:chExt cx="2352" cy="596"/>
          </a:xfrm>
        </p:grpSpPr>
        <p:grpSp>
          <p:nvGrpSpPr>
            <p:cNvPr id="87068" name="Group 6"/>
            <p:cNvGrpSpPr>
              <a:grpSpLocks/>
            </p:cNvGrpSpPr>
            <p:nvPr/>
          </p:nvGrpSpPr>
          <p:grpSpPr bwMode="auto">
            <a:xfrm>
              <a:off x="1200" y="2065"/>
              <a:ext cx="869" cy="596"/>
              <a:chOff x="1200" y="2065"/>
              <a:chExt cx="869" cy="596"/>
            </a:xfrm>
          </p:grpSpPr>
          <p:sp>
            <p:nvSpPr>
              <p:cNvPr id="87073" name="Rectangle 4"/>
              <p:cNvSpPr>
                <a:spLocks noChangeArrowheads="1"/>
              </p:cNvSpPr>
              <p:nvPr/>
            </p:nvSpPr>
            <p:spPr bwMode="auto">
              <a:xfrm>
                <a:off x="1221" y="2065"/>
                <a:ext cx="848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0.5 [A]</a:t>
                </a:r>
                <a:r>
                  <a:rPr lang="en-US" altLang="nb-NO" sz="2800" baseline="-25000"/>
                  <a:t>0</a:t>
                </a:r>
                <a:endParaRPr lang="en-US" altLang="nb-NO" sz="2800"/>
              </a:p>
            </p:txBody>
          </p:sp>
          <p:sp>
            <p:nvSpPr>
              <p:cNvPr id="87074" name="Line 5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87069" name="Rectangle 7"/>
            <p:cNvSpPr>
              <a:spLocks noChangeArrowheads="1"/>
            </p:cNvSpPr>
            <p:nvPr/>
          </p:nvSpPr>
          <p:spPr bwMode="auto">
            <a:xfrm>
              <a:off x="2160" y="2200"/>
              <a:ext cx="9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</a:t>
              </a:r>
              <a:r>
                <a:rPr lang="en-US" altLang="nb-NO" sz="2800" i="1"/>
                <a:t>kt</a:t>
              </a:r>
              <a:r>
                <a:rPr lang="en-US" altLang="nb-NO" sz="2800" baseline="-25000"/>
                <a:t>1/2</a:t>
              </a:r>
              <a:r>
                <a:rPr lang="en-US" altLang="nb-NO" sz="2800"/>
                <a:t> + </a:t>
              </a:r>
            </a:p>
          </p:txBody>
        </p:sp>
        <p:grpSp>
          <p:nvGrpSpPr>
            <p:cNvPr id="87070" name="Group 8"/>
            <p:cNvGrpSpPr>
              <a:grpSpLocks/>
            </p:cNvGrpSpPr>
            <p:nvPr/>
          </p:nvGrpSpPr>
          <p:grpSpPr bwMode="auto">
            <a:xfrm>
              <a:off x="3078" y="2065"/>
              <a:ext cx="474" cy="596"/>
              <a:chOff x="1003" y="2065"/>
              <a:chExt cx="1280" cy="596"/>
            </a:xfrm>
          </p:grpSpPr>
          <p:sp>
            <p:nvSpPr>
              <p:cNvPr id="87071" name="Rectangle 9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[A]</a:t>
                </a:r>
                <a:r>
                  <a:rPr lang="en-US" altLang="nb-NO" sz="2800" baseline="-25000"/>
                  <a:t>0</a:t>
                </a:r>
                <a:endParaRPr lang="en-US" altLang="nb-NO" sz="2800"/>
              </a:p>
            </p:txBody>
          </p:sp>
          <p:sp>
            <p:nvSpPr>
              <p:cNvPr id="87072" name="Line 10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095426" y="3352800"/>
            <a:ext cx="3124200" cy="946150"/>
            <a:chOff x="1872" y="2448"/>
            <a:chExt cx="1968" cy="596"/>
          </a:xfrm>
        </p:grpSpPr>
        <p:grpSp>
          <p:nvGrpSpPr>
            <p:cNvPr id="87061" name="Group 13"/>
            <p:cNvGrpSpPr>
              <a:grpSpLocks/>
            </p:cNvGrpSpPr>
            <p:nvPr/>
          </p:nvGrpSpPr>
          <p:grpSpPr bwMode="auto">
            <a:xfrm>
              <a:off x="1872" y="2448"/>
              <a:ext cx="483" cy="596"/>
              <a:chOff x="1200" y="2065"/>
              <a:chExt cx="869" cy="596"/>
            </a:xfrm>
          </p:grpSpPr>
          <p:sp>
            <p:nvSpPr>
              <p:cNvPr id="87066" name="Rectangle 14"/>
              <p:cNvSpPr>
                <a:spLocks noChangeArrowheads="1"/>
              </p:cNvSpPr>
              <p:nvPr/>
            </p:nvSpPr>
            <p:spPr bwMode="auto">
              <a:xfrm>
                <a:off x="1216" y="2065"/>
                <a:ext cx="853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2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[A]</a:t>
                </a:r>
                <a:r>
                  <a:rPr lang="en-US" altLang="nb-NO" sz="2800" baseline="-25000"/>
                  <a:t>0</a:t>
                </a:r>
                <a:endParaRPr lang="en-US" altLang="nb-NO" sz="2800"/>
              </a:p>
            </p:txBody>
          </p:sp>
          <p:sp>
            <p:nvSpPr>
              <p:cNvPr id="87067" name="Line 15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87062" name="Rectangle 16"/>
            <p:cNvSpPr>
              <a:spLocks noChangeArrowheads="1"/>
            </p:cNvSpPr>
            <p:nvPr/>
          </p:nvSpPr>
          <p:spPr bwMode="auto">
            <a:xfrm>
              <a:off x="2448" y="2583"/>
              <a:ext cx="9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</a:t>
              </a:r>
              <a:r>
                <a:rPr lang="en-US" altLang="nb-NO" sz="2800" i="1"/>
                <a:t>kt</a:t>
              </a:r>
              <a:r>
                <a:rPr lang="en-US" altLang="nb-NO" sz="2800" baseline="-25000"/>
                <a:t>1/2</a:t>
              </a:r>
              <a:r>
                <a:rPr lang="en-US" altLang="nb-NO" sz="2800"/>
                <a:t> + </a:t>
              </a:r>
            </a:p>
          </p:txBody>
        </p:sp>
        <p:grpSp>
          <p:nvGrpSpPr>
            <p:cNvPr id="87063" name="Group 17"/>
            <p:cNvGrpSpPr>
              <a:grpSpLocks/>
            </p:cNvGrpSpPr>
            <p:nvPr/>
          </p:nvGrpSpPr>
          <p:grpSpPr bwMode="auto">
            <a:xfrm>
              <a:off x="3366" y="2448"/>
              <a:ext cx="474" cy="596"/>
              <a:chOff x="1003" y="2065"/>
              <a:chExt cx="1280" cy="596"/>
            </a:xfrm>
          </p:grpSpPr>
          <p:sp>
            <p:nvSpPr>
              <p:cNvPr id="87064" name="Rectangle 18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[A]</a:t>
                </a:r>
                <a:r>
                  <a:rPr lang="en-US" altLang="nb-NO" sz="2800" baseline="-25000"/>
                  <a:t>0</a:t>
                </a:r>
                <a:endParaRPr lang="en-US" altLang="nb-NO" sz="2800"/>
              </a:p>
            </p:txBody>
          </p:sp>
          <p:sp>
            <p:nvSpPr>
              <p:cNvPr id="87065" name="Line 19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755576" y="4419600"/>
            <a:ext cx="3357563" cy="1028700"/>
            <a:chOff x="1028" y="3120"/>
            <a:chExt cx="2115" cy="648"/>
          </a:xfrm>
        </p:grpSpPr>
        <p:grpSp>
          <p:nvGrpSpPr>
            <p:cNvPr id="87053" name="Group 22"/>
            <p:cNvGrpSpPr>
              <a:grpSpLocks/>
            </p:cNvGrpSpPr>
            <p:nvPr/>
          </p:nvGrpSpPr>
          <p:grpSpPr bwMode="auto">
            <a:xfrm>
              <a:off x="1028" y="3172"/>
              <a:ext cx="620" cy="596"/>
              <a:chOff x="1085" y="2069"/>
              <a:chExt cx="1115" cy="596"/>
            </a:xfrm>
          </p:grpSpPr>
          <p:sp>
            <p:nvSpPr>
              <p:cNvPr id="87059" name="Rectangle 23"/>
              <p:cNvSpPr>
                <a:spLocks noChangeArrowheads="1"/>
              </p:cNvSpPr>
              <p:nvPr/>
            </p:nvSpPr>
            <p:spPr bwMode="auto">
              <a:xfrm>
                <a:off x="1085" y="2069"/>
                <a:ext cx="1115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2 </a:t>
                </a:r>
                <a:r>
                  <a:rPr lang="en-US" altLang="nb-NO" sz="2800">
                    <a:cs typeface="Arial" panose="020B0604020202020204" pitchFamily="34" charset="0"/>
                  </a:rPr>
                  <a:t>−</a:t>
                </a:r>
                <a:r>
                  <a:rPr lang="en-US" altLang="nb-NO" sz="2800"/>
                  <a:t> 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[A]</a:t>
                </a:r>
                <a:r>
                  <a:rPr lang="en-US" altLang="nb-NO" sz="2800" baseline="-25000"/>
                  <a:t>0</a:t>
                </a:r>
                <a:endParaRPr lang="en-US" altLang="nb-NO" sz="2800"/>
              </a:p>
            </p:txBody>
          </p:sp>
          <p:sp>
            <p:nvSpPr>
              <p:cNvPr id="87060" name="Line 24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87054" name="Rectangle 25"/>
            <p:cNvSpPr>
              <a:spLocks noChangeArrowheads="1"/>
            </p:cNvSpPr>
            <p:nvPr/>
          </p:nvSpPr>
          <p:spPr bwMode="auto">
            <a:xfrm>
              <a:off x="2448" y="3255"/>
              <a:ext cx="6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</a:t>
              </a:r>
              <a:r>
                <a:rPr lang="en-US" altLang="nb-NO" sz="2800" i="1"/>
                <a:t>kt</a:t>
              </a:r>
              <a:r>
                <a:rPr lang="en-US" altLang="nb-NO" sz="2800" baseline="-25000"/>
                <a:t>1/2</a:t>
              </a:r>
              <a:endParaRPr lang="en-US" altLang="nb-NO" sz="2800"/>
            </a:p>
          </p:txBody>
        </p:sp>
        <p:grpSp>
          <p:nvGrpSpPr>
            <p:cNvPr id="87055" name="Group 26"/>
            <p:cNvGrpSpPr>
              <a:grpSpLocks/>
            </p:cNvGrpSpPr>
            <p:nvPr/>
          </p:nvGrpSpPr>
          <p:grpSpPr bwMode="auto">
            <a:xfrm>
              <a:off x="1920" y="3120"/>
              <a:ext cx="474" cy="596"/>
              <a:chOff x="1003" y="2065"/>
              <a:chExt cx="1280" cy="596"/>
            </a:xfrm>
          </p:grpSpPr>
          <p:sp>
            <p:nvSpPr>
              <p:cNvPr id="87057" name="Rectangle 27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[A]</a:t>
                </a:r>
                <a:r>
                  <a:rPr lang="en-US" altLang="nb-NO" sz="2800" baseline="-25000"/>
                  <a:t>0</a:t>
                </a:r>
                <a:endParaRPr lang="en-US" altLang="nb-NO" sz="2800"/>
              </a:p>
            </p:txBody>
          </p:sp>
          <p:sp>
            <p:nvSpPr>
              <p:cNvPr id="87058" name="Line 28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87056" name="Rectangle 29"/>
            <p:cNvSpPr>
              <a:spLocks noChangeArrowheads="1"/>
            </p:cNvSpPr>
            <p:nvPr/>
          </p:nvSpPr>
          <p:spPr bwMode="auto">
            <a:xfrm>
              <a:off x="1680" y="325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2082726" y="5410200"/>
            <a:ext cx="1852613" cy="946150"/>
            <a:chOff x="1864" y="3676"/>
            <a:chExt cx="1167" cy="596"/>
          </a:xfrm>
        </p:grpSpPr>
        <p:sp>
          <p:nvSpPr>
            <p:cNvPr id="87049" name="Rectangle 35"/>
            <p:cNvSpPr>
              <a:spLocks noChangeArrowheads="1"/>
            </p:cNvSpPr>
            <p:nvPr/>
          </p:nvSpPr>
          <p:spPr bwMode="auto">
            <a:xfrm>
              <a:off x="2448" y="3811"/>
              <a:ext cx="5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</a:t>
              </a:r>
              <a:r>
                <a:rPr lang="en-US" altLang="nb-NO" sz="2800" i="1"/>
                <a:t>t</a:t>
              </a:r>
              <a:r>
                <a:rPr lang="en-US" altLang="nb-NO" sz="2800" baseline="-25000"/>
                <a:t>1/2</a:t>
              </a:r>
              <a:endParaRPr lang="en-US" altLang="nb-NO" sz="2800"/>
            </a:p>
          </p:txBody>
        </p:sp>
        <p:grpSp>
          <p:nvGrpSpPr>
            <p:cNvPr id="87050" name="Group 36"/>
            <p:cNvGrpSpPr>
              <a:grpSpLocks/>
            </p:cNvGrpSpPr>
            <p:nvPr/>
          </p:nvGrpSpPr>
          <p:grpSpPr bwMode="auto">
            <a:xfrm>
              <a:off x="1864" y="3676"/>
              <a:ext cx="586" cy="596"/>
              <a:chOff x="852" y="2065"/>
              <a:chExt cx="1582" cy="596"/>
            </a:xfrm>
          </p:grpSpPr>
          <p:sp>
            <p:nvSpPr>
              <p:cNvPr id="87051" name="Rectangle 37"/>
              <p:cNvSpPr>
                <a:spLocks noChangeArrowheads="1"/>
              </p:cNvSpPr>
              <p:nvPr/>
            </p:nvSpPr>
            <p:spPr bwMode="auto">
              <a:xfrm>
                <a:off x="852" y="2065"/>
                <a:ext cx="1582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 i="1"/>
                  <a:t>k</a:t>
                </a:r>
                <a:r>
                  <a:rPr lang="en-US" altLang="nb-NO" sz="2800"/>
                  <a:t>[A]</a:t>
                </a:r>
                <a:r>
                  <a:rPr lang="en-US" altLang="nb-NO" sz="2800" baseline="-25000"/>
                  <a:t>0</a:t>
                </a:r>
                <a:endParaRPr lang="en-US" altLang="nb-NO" sz="2800"/>
              </a:p>
            </p:txBody>
          </p:sp>
          <p:sp>
            <p:nvSpPr>
              <p:cNvPr id="87052" name="Line 38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35" name="TekstSylinder 34"/>
          <p:cNvSpPr txBox="1"/>
          <p:nvPr/>
        </p:nvSpPr>
        <p:spPr>
          <a:xfrm>
            <a:off x="4427984" y="432664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Halveringstiden for en andre ordens reaksjon er omvendt proporsjonal med startkonsentrasjon. Ved høy startkonsentrasjon er halveringstiden lav.</a:t>
            </a:r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Halveringstid</a:t>
            </a:r>
            <a:endParaRPr lang="en-US" altLang="nb-NO" dirty="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smtClean="0"/>
              <a:t>For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nullte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ordens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</a:t>
            </a:r>
            <a:r>
              <a:rPr lang="en-US" altLang="nb-NO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Sylinder 2"/>
              <p:cNvSpPr txBox="1"/>
              <p:nvPr/>
            </p:nvSpPr>
            <p:spPr>
              <a:xfrm>
                <a:off x="1733465" y="2348880"/>
                <a:ext cx="5070783" cy="1372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Vi bruker at [A]</a:t>
                </a:r>
                <a:r>
                  <a:rPr lang="nb-NO" baseline="-25000" dirty="0" smtClean="0"/>
                  <a:t>t</a:t>
                </a:r>
                <a:r>
                  <a:rPr lang="nb-NO" dirty="0" smtClean="0"/>
                  <a:t> = 0.5[A]</a:t>
                </a:r>
                <a:r>
                  <a:rPr lang="nb-NO" baseline="-25000" dirty="0" smtClean="0"/>
                  <a:t>0</a:t>
                </a:r>
              </a:p>
              <a:p>
                <a:r>
                  <a:rPr lang="nb-NO" dirty="0" smtClean="0"/>
                  <a:t>[A]</a:t>
                </a:r>
                <a:r>
                  <a:rPr lang="nb-NO" baseline="-25000" dirty="0" smtClean="0"/>
                  <a:t>t</a:t>
                </a:r>
                <a:r>
                  <a:rPr lang="nb-NO" dirty="0" smtClean="0"/>
                  <a:t> = -</a:t>
                </a:r>
                <a:r>
                  <a:rPr lang="nb-NO" i="1" dirty="0" err="1" smtClean="0"/>
                  <a:t>kt</a:t>
                </a:r>
                <a:r>
                  <a:rPr lang="nb-NO" dirty="0" smtClean="0"/>
                  <a:t> + [A]0</a:t>
                </a:r>
              </a:p>
              <a:p>
                <a:r>
                  <a:rPr lang="nb-NO" dirty="0" smtClean="0"/>
                  <a:t>t</a:t>
                </a:r>
                <a:r>
                  <a:rPr lang="nb-NO" baseline="-25000" dirty="0" smtClean="0"/>
                  <a:t>1/2</a:t>
                </a:r>
                <a:r>
                  <a:rPr lang="nb-NO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TekstSylin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65" y="2348880"/>
                <a:ext cx="5070783" cy="1372171"/>
              </a:xfrm>
              <a:prstGeom prst="rect">
                <a:avLst/>
              </a:prstGeom>
              <a:blipFill rotWithShape="0">
                <a:blip r:embed="rId3"/>
                <a:stretch>
                  <a:fillRect l="-1803" t="-3111" b="-31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Sylinder 3"/>
          <p:cNvSpPr txBox="1"/>
          <p:nvPr/>
        </p:nvSpPr>
        <p:spPr>
          <a:xfrm>
            <a:off x="1259632" y="429309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Halveringstiden er svært avhengig av startkonsentrasjon. Ved høy startkonsentrasjon er halveringstiden også høy.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3962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2475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Faktorer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påvirker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reaksjonsraten</a:t>
            </a:r>
            <a:endParaRPr lang="en-US" altLang="nb-NO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8077200" cy="21336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Reaktantenes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konsentrasjon</a:t>
            </a:r>
            <a:endParaRPr lang="en-US" altLang="nb-NO" sz="2800" dirty="0" smtClean="0"/>
          </a:p>
          <a:p>
            <a:pPr marL="914400" lvl="1" indent="-457200" eaLnBrk="1" hangingPunct="1"/>
            <a:r>
              <a:rPr lang="en-US" altLang="nb-NO" dirty="0" err="1" smtClean="0"/>
              <a:t>Når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konsentrasjonen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reaktanter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øker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øker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sannsynligheten</a:t>
            </a:r>
            <a:r>
              <a:rPr lang="en-US" altLang="nb-NO" dirty="0" smtClean="0"/>
              <a:t> for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gunstig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kollisjon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mellom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molekylene</a:t>
            </a:r>
            <a:r>
              <a:rPr lang="en-US" altLang="nb-NO" dirty="0" smtClean="0"/>
              <a:t>.</a:t>
            </a:r>
          </a:p>
        </p:txBody>
      </p:sp>
      <p:pic>
        <p:nvPicPr>
          <p:cNvPr id="9221" name="Picture 6" descr="1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0"/>
          <a:stretch>
            <a:fillRect/>
          </a:stretch>
        </p:blipFill>
        <p:spPr>
          <a:xfrm>
            <a:off x="827088" y="3068638"/>
            <a:ext cx="3665537" cy="2281237"/>
          </a:xfrm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00663"/>
            <a:ext cx="3448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648493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ssholder for bunntekst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Temperatur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rate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981200"/>
            <a:ext cx="4648200" cy="4114800"/>
          </a:xfrm>
        </p:spPr>
        <p:txBody>
          <a:bodyPr/>
          <a:lstStyle/>
          <a:p>
            <a:pPr eaLnBrk="1" hangingPunct="1"/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økende</a:t>
            </a:r>
            <a:r>
              <a:rPr lang="en-US" altLang="nb-NO" sz="2800" dirty="0" smtClean="0"/>
              <a:t> temperature </a:t>
            </a:r>
            <a:r>
              <a:rPr lang="en-US" altLang="nb-NO" sz="2800" dirty="0" err="1" smtClean="0"/>
              <a:t>så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stiger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som</a:t>
            </a:r>
            <a:r>
              <a:rPr lang="en-US" altLang="nb-NO" sz="2800" dirty="0" smtClean="0"/>
              <a:t> regel </a:t>
            </a:r>
            <a:r>
              <a:rPr lang="en-US" altLang="nb-NO" sz="2800" dirty="0" err="1" smtClean="0"/>
              <a:t>også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raten</a:t>
            </a:r>
            <a:endParaRPr lang="en-US" altLang="nb-NO" sz="2800" dirty="0" smtClean="0"/>
          </a:p>
          <a:p>
            <a:pPr eaLnBrk="1" hangingPunct="1"/>
            <a:r>
              <a:rPr lang="en-US" altLang="nb-NO" sz="2800" dirty="0" err="1" smtClean="0"/>
              <a:t>Dette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fordi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ratekonstanten</a:t>
            </a:r>
            <a:r>
              <a:rPr lang="en-US" altLang="nb-NO" sz="2800" dirty="0" smtClean="0"/>
              <a:t>, </a:t>
            </a:r>
            <a:r>
              <a:rPr lang="en-US" altLang="nb-NO" sz="2800" i="1" dirty="0" smtClean="0"/>
              <a:t>k,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temperaturavhengig</a:t>
            </a:r>
            <a:endParaRPr lang="en-US" altLang="nb-NO" sz="2800" dirty="0" smtClean="0"/>
          </a:p>
        </p:txBody>
      </p:sp>
      <p:pic>
        <p:nvPicPr>
          <p:cNvPr id="89093" name="Picture 6" descr="14_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20439" y="1981200"/>
            <a:ext cx="4335537" cy="3798756"/>
          </a:xfrm>
        </p:spPr>
      </p:pic>
      <p:pic>
        <p:nvPicPr>
          <p:cNvPr id="89094" name="Picture 7" descr="14_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>
            <a:fillRect/>
          </a:stretch>
        </p:blipFill>
        <p:spPr>
          <a:xfrm>
            <a:off x="-1" y="2636912"/>
            <a:ext cx="4327131" cy="399090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Kollisjonsmodellen</a:t>
            </a:r>
            <a:endParaRPr lang="en-US" altLang="nb-NO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/>
              <a:t>I en kjemisk reaksjon vil bindinger brytes og nye bindinger dannes.</a:t>
            </a:r>
          </a:p>
          <a:p>
            <a:pPr eaLnBrk="1" hangingPunct="1"/>
            <a:r>
              <a:rPr lang="nb-NO" altLang="nb-NO" dirty="0" smtClean="0"/>
              <a:t>Molekyler/atom kan bare reagere dersom de kolliderer med hverandre.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7945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Kollisjonsmodellen</a:t>
            </a:r>
            <a:endParaRPr lang="en-US" altLang="nb-NO" dirty="0" smtClean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617" y="923925"/>
            <a:ext cx="8209235" cy="2376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800" dirty="0" smtClean="0"/>
              <a:t>	Videre så må molekylene kollidere på en geometrisk gunstig måte og ha nok energi til at bindinger kan brytes. </a:t>
            </a:r>
          </a:p>
        </p:txBody>
      </p:sp>
      <p:pic>
        <p:nvPicPr>
          <p:cNvPr id="9319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9" y="2457449"/>
            <a:ext cx="2695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4787"/>
            <a:ext cx="72199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1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554779"/>
              </p:ext>
            </p:extLst>
          </p:nvPr>
        </p:nvGraphicFramePr>
        <p:xfrm>
          <a:off x="323850" y="4156075"/>
          <a:ext cx="59436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Punktgrafikkbilde" r:id="rId6" imgW="4191585" imgH="1905266" progId="Paint.Picture">
                  <p:embed/>
                </p:oleObj>
              </mc:Choice>
              <mc:Fallback>
                <p:oleObj name="Punktgrafikkbilde" r:id="rId6" imgW="4191585" imgH="1905266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156075"/>
                        <a:ext cx="59436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52054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100013"/>
            <a:ext cx="7772400" cy="765176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Aktiveringsenergi</a:t>
            </a:r>
            <a:endParaRPr lang="en-US" altLang="nb-NO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9144000" cy="2514600"/>
          </a:xfrm>
        </p:spPr>
        <p:txBody>
          <a:bodyPr/>
          <a:lstStyle/>
          <a:p>
            <a:pPr eaLnBrk="1" hangingPunct="1"/>
            <a:r>
              <a:rPr lang="nb-NO" altLang="nb-NO" sz="2400" dirty="0" smtClean="0"/>
              <a:t>Med andre ord, det er en kritisk mengde </a:t>
            </a:r>
            <a:r>
              <a:rPr lang="nb-NO" altLang="nb-NO" sz="2400" dirty="0" err="1" smtClean="0"/>
              <a:t>energy</a:t>
            </a:r>
            <a:r>
              <a:rPr lang="nb-NO" altLang="nb-NO" sz="2400" dirty="0" smtClean="0"/>
              <a:t> som må til for å få reaksjonen til å gå: </a:t>
            </a:r>
            <a:r>
              <a:rPr lang="nb-NO" altLang="nb-NO" sz="2400" dirty="0" smtClean="0">
                <a:solidFill>
                  <a:srgbClr val="00197D"/>
                </a:solidFill>
              </a:rPr>
              <a:t>aktiveringsenergien</a:t>
            </a:r>
            <a:r>
              <a:rPr lang="nb-NO" altLang="nb-NO" sz="2400" dirty="0" smtClean="0"/>
              <a:t>, </a:t>
            </a:r>
            <a:r>
              <a:rPr lang="nb-NO" altLang="nb-NO" sz="2400" i="1" dirty="0" smtClean="0"/>
              <a:t>E</a:t>
            </a:r>
            <a:r>
              <a:rPr lang="nb-NO" altLang="nb-NO" sz="2400" i="1" baseline="-25000" dirty="0" smtClean="0"/>
              <a:t>a</a:t>
            </a:r>
            <a:r>
              <a:rPr lang="nb-NO" altLang="nb-NO" sz="2400" dirty="0" smtClean="0"/>
              <a:t>.</a:t>
            </a:r>
          </a:p>
          <a:p>
            <a:pPr eaLnBrk="1" hangingPunct="1"/>
            <a:r>
              <a:rPr lang="nb-NO" altLang="nb-NO" sz="2400" dirty="0" smtClean="0"/>
              <a:t>På samme måte som en ball ikke kan renne over en bakke uten å først ha nok kinetisk energi til å komme over bakketoppen , så kan ikke en reaksjon skje uten å overkomme aktiveringsenergien.</a:t>
            </a:r>
          </a:p>
        </p:txBody>
      </p:sp>
      <p:pic>
        <p:nvPicPr>
          <p:cNvPr id="95237" name="Picture 7" descr="14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>
            <a:fillRect/>
          </a:stretch>
        </p:blipFill>
        <p:spPr>
          <a:xfrm>
            <a:off x="0" y="3644900"/>
            <a:ext cx="3851275" cy="2635250"/>
          </a:xfrm>
        </p:spPr>
      </p:pic>
      <p:graphicFrame>
        <p:nvGraphicFramePr>
          <p:cNvPr id="95238" name="Object 8"/>
          <p:cNvGraphicFramePr>
            <a:graphicFrameLocks noChangeAspect="1"/>
          </p:cNvGraphicFramePr>
          <p:nvPr/>
        </p:nvGraphicFramePr>
        <p:xfrm>
          <a:off x="3924300" y="3500438"/>
          <a:ext cx="4227513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2" name="Punktgrafikkbilde" r:id="rId5" imgW="4505954" imgH="2924583" progId="Paint.Picture">
                  <p:embed/>
                </p:oleObj>
              </mc:Choice>
              <mc:Fallback>
                <p:oleObj name="Punktgrafikkbilde" r:id="rId5" imgW="4505954" imgH="2924583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4227513" cy="274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7162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37288"/>
            <a:ext cx="39243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97283" name="Picture 9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"/>
          <a:stretch>
            <a:fillRect/>
          </a:stretch>
        </p:blipFill>
        <p:spPr>
          <a:xfrm>
            <a:off x="3276600" y="1524000"/>
            <a:ext cx="5638800" cy="4208463"/>
          </a:xfrm>
        </p:spPr>
      </p:pic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90805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Reaksjonskoordinatdiagram</a:t>
            </a:r>
            <a:endParaRPr lang="en-US" altLang="nb-NO" dirty="0" smtClean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65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nb-NO" sz="2800" dirty="0" smtClean="0"/>
              <a:t>	</a:t>
            </a:r>
            <a:r>
              <a:rPr lang="en-US" altLang="nb-NO" sz="2800" dirty="0" err="1" smtClean="0"/>
              <a:t>Det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nyttig</a:t>
            </a:r>
            <a:r>
              <a:rPr lang="en-US" altLang="nb-NO" sz="2800" dirty="0" smtClean="0"/>
              <a:t> å </a:t>
            </a:r>
            <a:r>
              <a:rPr lang="en-US" altLang="nb-NO" sz="2800" dirty="0" err="1" smtClean="0"/>
              <a:t>bruke</a:t>
            </a:r>
            <a:r>
              <a:rPr lang="en-US" altLang="nb-NO" sz="2800" dirty="0" smtClean="0"/>
              <a:t> et </a:t>
            </a:r>
            <a:r>
              <a:rPr lang="en-US" altLang="nb-NO" sz="2800" dirty="0" err="1" smtClean="0"/>
              <a:t>reaksonskoordinatdigram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som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dette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til</a:t>
            </a:r>
            <a:r>
              <a:rPr lang="en-US" altLang="nb-NO" sz="2800" dirty="0" smtClean="0"/>
              <a:t> å se for </a:t>
            </a:r>
            <a:r>
              <a:rPr lang="en-US" altLang="nb-NO" sz="2800" dirty="0" err="1" smtClean="0"/>
              <a:t>ser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omorganiseringen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metylisonitril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og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derfor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energiendringene</a:t>
            </a:r>
            <a:endParaRPr lang="en-US" altLang="nb-NO" sz="2800" dirty="0" smtClean="0"/>
          </a:p>
        </p:txBody>
      </p:sp>
      <p:grpSp>
        <p:nvGrpSpPr>
          <p:cNvPr id="97286" name="Group 9"/>
          <p:cNvGrpSpPr>
            <a:grpSpLocks/>
          </p:cNvGrpSpPr>
          <p:nvPr/>
        </p:nvGrpSpPr>
        <p:grpSpPr bwMode="auto">
          <a:xfrm>
            <a:off x="1619250" y="765175"/>
            <a:ext cx="4665663" cy="579438"/>
            <a:chOff x="2570" y="2665"/>
            <a:chExt cx="2939" cy="365"/>
          </a:xfrm>
        </p:grpSpPr>
        <p:sp>
          <p:nvSpPr>
            <p:cNvPr id="97288" name="Rectangle 6"/>
            <p:cNvSpPr>
              <a:spLocks noChangeArrowheads="1"/>
            </p:cNvSpPr>
            <p:nvPr/>
          </p:nvSpPr>
          <p:spPr bwMode="auto">
            <a:xfrm>
              <a:off x="2570" y="2665"/>
              <a:ext cx="94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CH</a:t>
              </a:r>
              <a:r>
                <a:rPr lang="en-US" altLang="nb-NO" baseline="-25000"/>
                <a:t>3</a:t>
              </a:r>
              <a:r>
                <a:rPr lang="en-US" altLang="nb-NO"/>
                <a:t>NC</a:t>
              </a:r>
            </a:p>
          </p:txBody>
        </p:sp>
        <p:sp>
          <p:nvSpPr>
            <p:cNvPr id="97289" name="Rectangle 7"/>
            <p:cNvSpPr>
              <a:spLocks noChangeArrowheads="1"/>
            </p:cNvSpPr>
            <p:nvPr/>
          </p:nvSpPr>
          <p:spPr bwMode="auto">
            <a:xfrm>
              <a:off x="4560" y="2665"/>
              <a:ext cx="94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CH</a:t>
              </a:r>
              <a:r>
                <a:rPr lang="en-US" altLang="nb-NO" baseline="-25000"/>
                <a:t>3</a:t>
              </a:r>
              <a:r>
                <a:rPr lang="en-US" altLang="nb-NO"/>
                <a:t>CN</a:t>
              </a:r>
            </a:p>
          </p:txBody>
        </p:sp>
        <p:sp>
          <p:nvSpPr>
            <p:cNvPr id="97290" name="Line 8"/>
            <p:cNvSpPr>
              <a:spLocks noChangeShapeType="1"/>
            </p:cNvSpPr>
            <p:nvPr/>
          </p:nvSpPr>
          <p:spPr bwMode="auto">
            <a:xfrm>
              <a:off x="3696" y="2832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268413"/>
            <a:ext cx="73802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C82E32"/>
                </a:solidFill>
                <a:latin typeface="+mn-lt"/>
                <a:ea typeface="+mn-ea"/>
              </a:rPr>
              <a:t>	</a:t>
            </a:r>
            <a:r>
              <a:rPr lang="en-US" sz="2800" kern="0" dirty="0" err="1" smtClean="0">
                <a:solidFill>
                  <a:srgbClr val="C82E32"/>
                </a:solidFill>
                <a:latin typeface="+mn-lt"/>
                <a:ea typeface="+mn-ea"/>
              </a:rPr>
              <a:t>metylisonitrile</a:t>
            </a:r>
            <a:r>
              <a:rPr lang="en-US" sz="2800" kern="0" dirty="0" smtClean="0">
                <a:solidFill>
                  <a:srgbClr val="C82E32"/>
                </a:solidFill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solidFill>
                  <a:srgbClr val="C82E32"/>
                </a:solidFill>
                <a:latin typeface="+mn-lt"/>
                <a:ea typeface="+mn-ea"/>
              </a:rPr>
              <a:t>blir</a:t>
            </a:r>
            <a:r>
              <a:rPr lang="en-US" sz="2800" kern="0" dirty="0" smtClean="0">
                <a:solidFill>
                  <a:srgbClr val="C82E32"/>
                </a:solidFill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solidFill>
                  <a:srgbClr val="C82E32"/>
                </a:solidFill>
                <a:latin typeface="+mn-lt"/>
                <a:ea typeface="+mn-ea"/>
              </a:rPr>
              <a:t>omdannet</a:t>
            </a:r>
            <a:r>
              <a:rPr lang="en-US" sz="2800" kern="0" dirty="0" smtClean="0">
                <a:solidFill>
                  <a:srgbClr val="C82E32"/>
                </a:solidFill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solidFill>
                  <a:srgbClr val="C82E32"/>
                </a:solidFill>
                <a:latin typeface="+mn-lt"/>
                <a:ea typeface="+mn-ea"/>
              </a:rPr>
              <a:t>til</a:t>
            </a:r>
            <a:r>
              <a:rPr lang="en-US" sz="2800" kern="0" dirty="0" smtClean="0">
                <a:solidFill>
                  <a:srgbClr val="C82E32"/>
                </a:solidFill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solidFill>
                  <a:srgbClr val="C82E32"/>
                </a:solidFill>
                <a:latin typeface="+mn-lt"/>
                <a:ea typeface="+mn-ea"/>
              </a:rPr>
              <a:t>acetonitril</a:t>
            </a:r>
            <a:r>
              <a:rPr lang="en-US" sz="2800" kern="0" dirty="0" smtClean="0">
                <a:solidFill>
                  <a:srgbClr val="C82E32"/>
                </a:solidFill>
                <a:latin typeface="+mn-lt"/>
                <a:ea typeface="+mn-ea"/>
              </a:rPr>
              <a:t>.</a:t>
            </a:r>
            <a:endParaRPr lang="en-US" sz="2800" kern="0" dirty="0">
              <a:solidFill>
                <a:srgbClr val="C82E3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Reaksjonskoordinatdiagram</a:t>
            </a:r>
            <a:endParaRPr lang="en-US" altLang="nb-NO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419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b-NO" sz="2800" dirty="0" err="1" smtClean="0"/>
              <a:t>Diagramet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viser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energien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reaktanter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og</a:t>
            </a:r>
            <a:r>
              <a:rPr lang="en-US" altLang="nb-NO" sz="2800" dirty="0" smtClean="0"/>
              <a:t> product </a:t>
            </a:r>
            <a:r>
              <a:rPr lang="en-US" altLang="nb-NO" sz="2800" dirty="0" err="1" smtClean="0"/>
              <a:t>og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følgelig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forskjellen</a:t>
            </a:r>
            <a:r>
              <a:rPr lang="en-US" altLang="nb-NO" sz="2800" dirty="0" smtClean="0"/>
              <a:t>, </a:t>
            </a:r>
            <a:r>
              <a:rPr lang="en-US" altLang="nb-NO" sz="2800" dirty="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nb-NO" sz="2800" i="1" dirty="0" smtClean="0"/>
              <a:t>E</a:t>
            </a:r>
            <a:r>
              <a:rPr lang="en-US" altLang="nb-NO" sz="2800" dirty="0" smtClean="0"/>
              <a:t>, </a:t>
            </a:r>
            <a:r>
              <a:rPr lang="en-US" altLang="nb-NO" sz="2800" dirty="0" err="1" smtClean="0"/>
              <a:t>mellom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disse</a:t>
            </a:r>
            <a:r>
              <a:rPr lang="en-US" altLang="nb-NO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b-NO" sz="2800" dirty="0" err="1" smtClean="0"/>
              <a:t>Det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høyeste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punktet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>
                <a:solidFill>
                  <a:srgbClr val="00197D"/>
                </a:solidFill>
              </a:rPr>
              <a:t>transisjonstilstanden</a:t>
            </a:r>
            <a:r>
              <a:rPr lang="en-US" altLang="nb-NO" sz="2800" dirty="0" smtClean="0"/>
              <a:t>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419100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2800" dirty="0" smtClean="0"/>
              <a:t>Vi </a:t>
            </a:r>
            <a:r>
              <a:rPr lang="en-US" altLang="nb-NO" sz="2800" dirty="0" err="1" smtClean="0"/>
              <a:t>kaller</a:t>
            </a:r>
            <a:r>
              <a:rPr lang="en-US" altLang="nb-NO" sz="2800" dirty="0" smtClean="0"/>
              <a:t> “</a:t>
            </a:r>
            <a:r>
              <a:rPr lang="en-US" altLang="nb-NO" sz="2800" dirty="0" err="1" smtClean="0"/>
              <a:t>molekylene</a:t>
            </a:r>
            <a:r>
              <a:rPr lang="en-US" altLang="nb-NO" sz="2800" dirty="0" smtClean="0"/>
              <a:t>”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transjonstilstanden</a:t>
            </a:r>
            <a:r>
              <a:rPr lang="en-US" altLang="nb-NO" sz="2800" dirty="0" smtClean="0"/>
              <a:t> for </a:t>
            </a:r>
            <a:r>
              <a:rPr lang="en-US" altLang="nb-NO" sz="2800" dirty="0" err="1" smtClean="0">
                <a:solidFill>
                  <a:srgbClr val="00197D"/>
                </a:solidFill>
              </a:rPr>
              <a:t>aktiverte</a:t>
            </a:r>
            <a:r>
              <a:rPr lang="en-US" altLang="nb-NO" sz="2800" dirty="0" smtClean="0">
                <a:solidFill>
                  <a:srgbClr val="00197D"/>
                </a:solidFill>
              </a:rPr>
              <a:t> </a:t>
            </a:r>
            <a:r>
              <a:rPr lang="en-US" altLang="nb-NO" sz="2800" dirty="0" err="1" smtClean="0">
                <a:solidFill>
                  <a:srgbClr val="00197D"/>
                </a:solidFill>
              </a:rPr>
              <a:t>kompleks</a:t>
            </a:r>
            <a:r>
              <a:rPr lang="en-US" altLang="nb-NO" sz="2800" dirty="0" smtClean="0"/>
              <a:t>.</a:t>
            </a:r>
            <a:endParaRPr lang="en-US" altLang="nb-NO" sz="2800" dirty="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0" y="5105400"/>
            <a:ext cx="8915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2800" dirty="0" err="1" smtClean="0"/>
              <a:t>Energiforskjellen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mellom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reaktantene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og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aktiverte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komplekset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utgjør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>
                <a:solidFill>
                  <a:srgbClr val="00197D"/>
                </a:solidFill>
              </a:rPr>
              <a:t>aktiveringsenergien</a:t>
            </a:r>
            <a:r>
              <a:rPr lang="en-US" altLang="nb-NO" sz="2800" dirty="0" smtClean="0"/>
              <a:t>.</a:t>
            </a:r>
            <a:endParaRPr lang="en-US" altLang="nb-NO" sz="28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nb-NO" sz="2400" dirty="0">
              <a:solidFill>
                <a:schemeClr val="tx1"/>
              </a:solidFill>
            </a:endParaRPr>
          </a:p>
        </p:txBody>
      </p:sp>
      <p:pic>
        <p:nvPicPr>
          <p:cNvPr id="99335" name="Picture 9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8"/>
          <a:stretch>
            <a:fillRect/>
          </a:stretch>
        </p:blipFill>
        <p:spPr>
          <a:xfrm>
            <a:off x="4572000" y="1295400"/>
            <a:ext cx="3962400" cy="29559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7" grpId="0"/>
      <p:bldP spid="4916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Maxwell</a:t>
            </a:r>
            <a:r>
              <a:rPr lang="en-US" altLang="nb-NO" dirty="0" smtClean="0">
                <a:cs typeface="Arial" panose="020B0604020202020204" pitchFamily="34" charset="0"/>
              </a:rPr>
              <a:t>–</a:t>
            </a:r>
            <a:r>
              <a:rPr lang="en-US" altLang="nb-NO" dirty="0" smtClean="0"/>
              <a:t>Boltzmann </a:t>
            </a:r>
            <a:r>
              <a:rPr lang="en-US" altLang="nb-NO" dirty="0" err="1" smtClean="0"/>
              <a:t>distribusjon</a:t>
            </a:r>
            <a:endParaRPr lang="en-US" altLang="nb-NO" dirty="0" smtClean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581400" cy="3276600"/>
          </a:xfrm>
        </p:spPr>
        <p:txBody>
          <a:bodyPr/>
          <a:lstStyle/>
          <a:p>
            <a:pPr eaLnBrk="1" hangingPunct="1"/>
            <a:r>
              <a:rPr lang="en-US" altLang="nb-NO" sz="2800" dirty="0" err="1" smtClean="0"/>
              <a:t>Temperatur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definert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som</a:t>
            </a:r>
            <a:r>
              <a:rPr lang="en-US" altLang="nb-NO" sz="2800" dirty="0" smtClean="0"/>
              <a:t> et </a:t>
            </a:r>
            <a:r>
              <a:rPr lang="en-US" altLang="nb-NO" sz="2800" dirty="0" err="1" smtClean="0"/>
              <a:t>mål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på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kinetisk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energi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molekylene</a:t>
            </a:r>
            <a:r>
              <a:rPr lang="en-US" altLang="nb-NO" sz="2800" dirty="0"/>
              <a:t> </a:t>
            </a:r>
            <a:r>
              <a:rPr lang="en-US" altLang="nb-NO" sz="2800" dirty="0" err="1" smtClean="0"/>
              <a:t>i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prøve</a:t>
            </a:r>
            <a:endParaRPr lang="en-US" altLang="nb-NO" sz="2800" dirty="0" smtClean="0"/>
          </a:p>
        </p:txBody>
      </p:sp>
      <p:pic>
        <p:nvPicPr>
          <p:cNvPr id="101381" name="Picture 5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3400" y="5181600"/>
            <a:ext cx="7543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2800" dirty="0" smtClean="0"/>
              <a:t>Men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enhver</a:t>
            </a:r>
            <a:r>
              <a:rPr lang="en-US" altLang="nb-NO" sz="2800" dirty="0" smtClean="0"/>
              <a:t> temperature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</a:t>
            </a:r>
            <a:r>
              <a:rPr lang="en-US" altLang="nb-NO" sz="2800" dirty="0" smtClean="0"/>
              <a:t> bred </a:t>
            </a:r>
            <a:r>
              <a:rPr lang="en-US" altLang="nb-NO" sz="2800" dirty="0" err="1" smtClean="0"/>
              <a:t>distribusjon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kinetiske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energien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molekyler</a:t>
            </a:r>
            <a:r>
              <a:rPr lang="en-US" altLang="nb-NO" sz="2800" dirty="0" smtClean="0"/>
              <a:t>. Se </a:t>
            </a:r>
            <a:r>
              <a:rPr lang="en-US" altLang="nb-NO" sz="2800" dirty="0" err="1" smtClean="0"/>
              <a:t>på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dette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som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sannsynlighetsfordeling</a:t>
            </a:r>
            <a:r>
              <a:rPr lang="en-US" altLang="nb-NO" sz="2800" dirty="0" smtClean="0"/>
              <a:t>.</a:t>
            </a:r>
            <a:endParaRPr lang="en-US" altLang="nb-NO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Maxwell</a:t>
            </a:r>
            <a:r>
              <a:rPr lang="en-US" altLang="nb-NO" dirty="0" smtClean="0">
                <a:cs typeface="Arial" panose="020B0604020202020204" pitchFamily="34" charset="0"/>
              </a:rPr>
              <a:t>–</a:t>
            </a:r>
            <a:r>
              <a:rPr lang="en-US" altLang="nb-NO" dirty="0" smtClean="0"/>
              <a:t>Boltzmann </a:t>
            </a:r>
            <a:r>
              <a:rPr lang="en-US" altLang="nb-NO" dirty="0" err="1" smtClean="0"/>
              <a:t>distribusjon</a:t>
            </a:r>
            <a:endParaRPr lang="en-US" altLang="nb-NO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733800" cy="4343400"/>
          </a:xfrm>
        </p:spPr>
        <p:txBody>
          <a:bodyPr/>
          <a:lstStyle/>
          <a:p>
            <a:pPr eaLnBrk="1" hangingPunct="1"/>
            <a:r>
              <a:rPr lang="nb-NO" altLang="nb-NO" sz="2800" dirty="0" smtClean="0"/>
              <a:t>Når </a:t>
            </a:r>
            <a:r>
              <a:rPr lang="nb-NO" altLang="nb-NO" sz="2800" dirty="0" err="1" smtClean="0"/>
              <a:t>temperature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nøker</a:t>
            </a:r>
            <a:r>
              <a:rPr lang="nb-NO" altLang="nb-NO" sz="2800" dirty="0" smtClean="0"/>
              <a:t> blir </a:t>
            </a:r>
            <a:r>
              <a:rPr lang="nb-NO" altLang="nb-NO" sz="2800" dirty="0" err="1" smtClean="0"/>
              <a:t>sannyslighetsfordelingen</a:t>
            </a:r>
            <a:r>
              <a:rPr lang="nb-NO" altLang="nb-NO" sz="2800" dirty="0" smtClean="0"/>
              <a:t> bredere og flatere</a:t>
            </a:r>
          </a:p>
          <a:p>
            <a:pPr eaLnBrk="1" hangingPunct="1"/>
            <a:r>
              <a:rPr lang="nb-NO" altLang="nb-NO" sz="2800" dirty="0" smtClean="0"/>
              <a:t>Ved høyere temperatur vil det det gi at det er flere molekyl med høyere energi.</a:t>
            </a:r>
          </a:p>
        </p:txBody>
      </p:sp>
      <p:pic>
        <p:nvPicPr>
          <p:cNvPr id="103429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nb-NO" dirty="0"/>
              <a:t>Maxwell</a:t>
            </a:r>
            <a:r>
              <a:rPr lang="en-US" altLang="nb-NO" dirty="0">
                <a:cs typeface="Arial" panose="020B0604020202020204" pitchFamily="34" charset="0"/>
              </a:rPr>
              <a:t>–</a:t>
            </a:r>
            <a:r>
              <a:rPr lang="en-US" altLang="nb-NO" dirty="0"/>
              <a:t>Boltzmann </a:t>
            </a:r>
            <a:r>
              <a:rPr lang="en-US" altLang="nb-NO" dirty="0" err="1"/>
              <a:t>distribusjon</a:t>
            </a:r>
            <a:endParaRPr lang="en-US" altLang="nb-NO" dirty="0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38300"/>
            <a:ext cx="8001000" cy="1943100"/>
          </a:xfrm>
        </p:spPr>
        <p:txBody>
          <a:bodyPr/>
          <a:lstStyle/>
          <a:p>
            <a:pPr eaLnBrk="1" hangingPunct="1"/>
            <a:r>
              <a:rPr lang="en-US" altLang="nb-NO" sz="2800" dirty="0" smtClean="0"/>
              <a:t>Den </a:t>
            </a:r>
            <a:r>
              <a:rPr lang="en-US" altLang="nb-NO" sz="2800" dirty="0" err="1" smtClean="0"/>
              <a:t>stiplede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linjer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representerer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aktiveringsenergien</a:t>
            </a:r>
            <a:r>
              <a:rPr lang="en-US" altLang="nb-NO" sz="2800" dirty="0" smtClean="0"/>
              <a:t>.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høyere</a:t>
            </a:r>
            <a:r>
              <a:rPr lang="en-US" altLang="nb-NO" sz="2800" dirty="0" smtClean="0"/>
              <a:t> temperature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flere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molekyler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som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overgår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aktiveringsenergien</a:t>
            </a:r>
            <a:r>
              <a:rPr lang="en-US" altLang="nb-NO" sz="2800" dirty="0" smtClean="0"/>
              <a:t>.</a:t>
            </a:r>
          </a:p>
        </p:txBody>
      </p:sp>
      <p:pic>
        <p:nvPicPr>
          <p:cNvPr id="105477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3657600"/>
            <a:ext cx="5029200" cy="2860675"/>
          </a:xfrm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486400" y="3733800"/>
            <a:ext cx="327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2800" dirty="0" err="1" smtClean="0"/>
              <a:t>Dette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medfører</a:t>
            </a:r>
            <a:r>
              <a:rPr lang="en-US" altLang="nb-NO" sz="2800" dirty="0" smtClean="0"/>
              <a:t> at </a:t>
            </a:r>
            <a:r>
              <a:rPr lang="en-US" altLang="nb-NO" sz="2800" dirty="0" err="1" smtClean="0"/>
              <a:t>reaksjonsraten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øker</a:t>
            </a:r>
            <a:r>
              <a:rPr lang="en-US" altLang="nb-NO" sz="2800" dirty="0" smtClean="0"/>
              <a:t>.</a:t>
            </a:r>
            <a:endParaRPr lang="en-US" altLang="nb-NO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nb-NO" dirty="0"/>
              <a:t>Maxwell</a:t>
            </a:r>
            <a:r>
              <a:rPr lang="en-US" altLang="nb-NO" dirty="0">
                <a:cs typeface="Arial" panose="020B0604020202020204" pitchFamily="34" charset="0"/>
              </a:rPr>
              <a:t>–</a:t>
            </a:r>
            <a:r>
              <a:rPr lang="en-US" altLang="nb-NO" dirty="0"/>
              <a:t>Boltzmann </a:t>
            </a:r>
            <a:r>
              <a:rPr lang="en-US" altLang="nb-NO" dirty="0" err="1"/>
              <a:t>distribusjon</a:t>
            </a:r>
            <a:endParaRPr lang="en-US" altLang="nb-NO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1524000"/>
            <a:ext cx="87630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400" dirty="0" smtClean="0"/>
              <a:t>Fraksjonen (andelen) av molekyler som overgår aktiveringsenergien kan finnes ved uttrykket:</a:t>
            </a:r>
          </a:p>
          <a:p>
            <a:pPr eaLnBrk="1" hangingPunct="1"/>
            <a:endParaRPr lang="nb-NO" altLang="nb-NO" sz="2400" dirty="0" smtClean="0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nb-NO" altLang="nb-NO" sz="2400" dirty="0" smtClean="0"/>
          </a:p>
          <a:p>
            <a:pPr eaLnBrk="1" hangingPunct="1">
              <a:buFontTx/>
              <a:buNone/>
            </a:pPr>
            <a:r>
              <a:rPr lang="nb-NO" altLang="nb-NO" sz="2400" dirty="0" smtClean="0"/>
              <a:t>Hvor R er gasskonstanten og T er absolutt temperatur i Kelvin.</a:t>
            </a:r>
          </a:p>
        </p:txBody>
      </p:sp>
      <p:pic>
        <p:nvPicPr>
          <p:cNvPr id="107525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3844925"/>
            <a:ext cx="5029200" cy="2860675"/>
          </a:xfrm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635896" y="2561531"/>
            <a:ext cx="2416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i="1"/>
              <a:t>f</a:t>
            </a:r>
            <a:r>
              <a:rPr lang="en-US" altLang="nb-NO"/>
              <a:t> = </a:t>
            </a:r>
            <a:r>
              <a:rPr lang="en-US" altLang="nb-NO" i="1"/>
              <a:t>e</a:t>
            </a:r>
          </a:p>
        </p:txBody>
      </p:sp>
      <p:grpSp>
        <p:nvGrpSpPr>
          <p:cNvPr id="107527" name="Group 10"/>
          <p:cNvGrpSpPr>
            <a:grpSpLocks/>
          </p:cNvGrpSpPr>
          <p:nvPr/>
        </p:nvGrpSpPr>
        <p:grpSpPr bwMode="auto">
          <a:xfrm>
            <a:off x="4536009" y="2253556"/>
            <a:ext cx="473075" cy="693737"/>
            <a:chOff x="2959" y="1258"/>
            <a:chExt cx="298" cy="437"/>
          </a:xfrm>
        </p:grpSpPr>
        <p:sp>
          <p:nvSpPr>
            <p:cNvPr id="107528" name="Text Box 7"/>
            <p:cNvSpPr txBox="1">
              <a:spLocks noChangeArrowheads="1"/>
            </p:cNvSpPr>
            <p:nvPr/>
          </p:nvSpPr>
          <p:spPr bwMode="auto">
            <a:xfrm>
              <a:off x="2959" y="1258"/>
              <a:ext cx="29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nb-NO" sz="1800"/>
                <a:t>-</a:t>
              </a:r>
              <a:r>
                <a:rPr lang="en-US" altLang="nb-NO" sz="1600" i="1"/>
                <a:t>E</a:t>
              </a:r>
              <a:r>
                <a:rPr lang="en-US" altLang="nb-NO" sz="1600" i="1" baseline="-25000"/>
                <a:t>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600" i="1"/>
                <a:t>RT</a:t>
              </a:r>
              <a:endParaRPr lang="en-US" altLang="nb-NO" sz="2400"/>
            </a:p>
          </p:txBody>
        </p:sp>
        <p:sp>
          <p:nvSpPr>
            <p:cNvPr id="107529" name="Line 8"/>
            <p:cNvSpPr>
              <a:spLocks noChangeShapeType="1"/>
            </p:cNvSpPr>
            <p:nvPr/>
          </p:nvSpPr>
          <p:spPr bwMode="auto">
            <a:xfrm>
              <a:off x="2969" y="1519"/>
              <a:ext cx="288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Faktorer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påvirker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reaksjonsraten</a:t>
            </a:r>
            <a:endParaRPr lang="en-US" altLang="nb-NO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Temperatur</a:t>
            </a:r>
            <a:endParaRPr lang="en-US" altLang="nb-NO" dirty="0" smtClean="0"/>
          </a:p>
          <a:p>
            <a:pPr marL="914400" lvl="1" indent="-457200" eaLnBrk="1" hangingPunct="1"/>
            <a:r>
              <a:rPr lang="en-US" altLang="nb-NO" dirty="0" err="1" smtClean="0"/>
              <a:t>Ved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høyere</a:t>
            </a:r>
            <a:r>
              <a:rPr lang="en-US" altLang="nb-NO" dirty="0" smtClean="0"/>
              <a:t> temperature </a:t>
            </a:r>
            <a:r>
              <a:rPr lang="en-US" altLang="nb-NO" dirty="0" err="1" smtClean="0"/>
              <a:t>vil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molekylene</a:t>
            </a:r>
            <a:r>
              <a:rPr lang="en-US" altLang="nb-NO" dirty="0" smtClean="0"/>
              <a:t> ha </a:t>
            </a:r>
            <a:r>
              <a:rPr lang="en-US" altLang="nb-NO" dirty="0" err="1" smtClean="0"/>
              <a:t>høyere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kinetisk</a:t>
            </a:r>
            <a:r>
              <a:rPr lang="en-US" altLang="nb-NO" dirty="0" smtClean="0"/>
              <a:t> energy, </a:t>
            </a:r>
            <a:r>
              <a:rPr lang="en-US" altLang="nb-NO" dirty="0" err="1" smtClean="0"/>
              <a:t>altså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høyere</a:t>
            </a:r>
            <a:r>
              <a:rPr lang="en-US" altLang="nb-NO" dirty="0" smtClean="0"/>
              <a:t> fart,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vil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derfor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kollidere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oftere</a:t>
            </a:r>
            <a:r>
              <a:rPr lang="en-US" altLang="nb-NO" dirty="0" smtClean="0"/>
              <a:t> med </a:t>
            </a:r>
            <a:r>
              <a:rPr lang="en-US" altLang="nb-NO" dirty="0" err="1" smtClean="0"/>
              <a:t>høyere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energi</a:t>
            </a:r>
            <a:endParaRPr lang="en-US" altLang="nb-NO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Arrheniusligningen</a:t>
            </a:r>
            <a:endParaRPr lang="en-US" altLang="nb-NO" dirty="0" smtClean="0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smtClean="0"/>
              <a:t>	Svante Arrhenius </a:t>
            </a:r>
            <a:r>
              <a:rPr lang="en-US" altLang="nb-NO" dirty="0" err="1" smtClean="0"/>
              <a:t>fant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matematisk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sammenheng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mellom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ratekonstanen</a:t>
            </a:r>
            <a:r>
              <a:rPr lang="en-US" altLang="nb-NO" dirty="0" smtClean="0"/>
              <a:t>, </a:t>
            </a:r>
            <a:r>
              <a:rPr lang="en-US" altLang="nb-NO" i="1" dirty="0" smtClean="0"/>
              <a:t>k,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aktiveringsenergien</a:t>
            </a:r>
            <a:r>
              <a:rPr lang="en-US" altLang="nb-NO" dirty="0" smtClean="0"/>
              <a:t>, </a:t>
            </a:r>
            <a:r>
              <a:rPr lang="en-US" altLang="nb-NO" i="1" dirty="0" err="1" smtClean="0"/>
              <a:t>E</a:t>
            </a:r>
            <a:r>
              <a:rPr lang="en-US" altLang="nb-NO" i="1" baseline="-25000" dirty="0" err="1" smtClean="0"/>
              <a:t>a</a:t>
            </a:r>
            <a:r>
              <a:rPr lang="en-US" altLang="nb-NO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nb-NO" dirty="0" smtClean="0"/>
          </a:p>
          <a:p>
            <a:pPr algn="ctr" eaLnBrk="1" hangingPunct="1">
              <a:buFontTx/>
              <a:buNone/>
            </a:pPr>
            <a:r>
              <a:rPr lang="en-US" altLang="nb-NO" i="1" dirty="0" smtClean="0"/>
              <a:t>k</a:t>
            </a:r>
            <a:r>
              <a:rPr lang="en-US" altLang="nb-NO" dirty="0" smtClean="0"/>
              <a:t> = </a:t>
            </a:r>
            <a:r>
              <a:rPr lang="en-US" altLang="nb-NO" i="1" dirty="0" smtClean="0"/>
              <a:t>A e</a:t>
            </a:r>
            <a:endParaRPr lang="en-US" altLang="nb-NO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altLang="nb-NO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nb-NO" dirty="0" smtClean="0"/>
              <a:t>	</a:t>
            </a:r>
            <a:r>
              <a:rPr lang="en-US" altLang="nb-NO" dirty="0" err="1" smtClean="0"/>
              <a:t>hvor</a:t>
            </a:r>
            <a:r>
              <a:rPr lang="en-US" altLang="nb-NO" dirty="0" smtClean="0"/>
              <a:t> </a:t>
            </a:r>
            <a:r>
              <a:rPr lang="en-US" altLang="nb-NO" i="1" dirty="0" smtClean="0"/>
              <a:t>A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nb-NO" dirty="0" smtClean="0"/>
              <a:t>frekvensfaktor (</a:t>
            </a:r>
            <a:r>
              <a:rPr lang="nb-NO" dirty="0" err="1" smtClean="0"/>
              <a:t>Arrheniusfaktor</a:t>
            </a:r>
            <a:r>
              <a:rPr lang="nb-NO" dirty="0" smtClean="0"/>
              <a:t>) som er ett tall som angir sannsynligheten for en gunstig kollisjon, altså at molekylene kolliderer i rett geometri.</a:t>
            </a:r>
            <a:endParaRPr lang="en-US" altLang="nb-NO" dirty="0" smtClean="0"/>
          </a:p>
        </p:txBody>
      </p:sp>
      <p:grpSp>
        <p:nvGrpSpPr>
          <p:cNvPr id="109573" name="Group 4"/>
          <p:cNvGrpSpPr>
            <a:grpSpLocks/>
          </p:cNvGrpSpPr>
          <p:nvPr/>
        </p:nvGrpSpPr>
        <p:grpSpPr bwMode="auto">
          <a:xfrm>
            <a:off x="5105400" y="3167311"/>
            <a:ext cx="473075" cy="693737"/>
            <a:chOff x="2959" y="1258"/>
            <a:chExt cx="298" cy="437"/>
          </a:xfrm>
        </p:grpSpPr>
        <p:sp>
          <p:nvSpPr>
            <p:cNvPr id="109574" name="Text Box 5"/>
            <p:cNvSpPr txBox="1">
              <a:spLocks noChangeArrowheads="1"/>
            </p:cNvSpPr>
            <p:nvPr/>
          </p:nvSpPr>
          <p:spPr bwMode="auto">
            <a:xfrm>
              <a:off x="2959" y="1258"/>
              <a:ext cx="29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nb-NO" sz="1800"/>
                <a:t>-</a:t>
              </a:r>
              <a:r>
                <a:rPr lang="en-US" altLang="nb-NO" sz="1600" i="1"/>
                <a:t>E</a:t>
              </a:r>
              <a:r>
                <a:rPr lang="en-US" altLang="nb-NO" sz="1600" i="1" baseline="-25000"/>
                <a:t>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600" i="1"/>
                <a:t>RT</a:t>
              </a:r>
              <a:endParaRPr lang="en-US" altLang="nb-NO" sz="2400"/>
            </a:p>
          </p:txBody>
        </p:sp>
        <p:sp>
          <p:nvSpPr>
            <p:cNvPr id="109575" name="Line 6"/>
            <p:cNvSpPr>
              <a:spLocks noChangeShapeType="1"/>
            </p:cNvSpPr>
            <p:nvPr/>
          </p:nvSpPr>
          <p:spPr bwMode="auto">
            <a:xfrm>
              <a:off x="2969" y="1519"/>
              <a:ext cx="288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Arrheniusligningen</a:t>
            </a:r>
            <a:endParaRPr lang="en-US" altLang="nb-NO" dirty="0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910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dirty="0" smtClean="0"/>
              <a:t>	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å ta </a:t>
            </a:r>
            <a:r>
              <a:rPr lang="en-US" altLang="nb-NO" sz="2800" dirty="0" err="1" smtClean="0"/>
              <a:t>logartimen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på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begge</a:t>
            </a:r>
            <a:r>
              <a:rPr lang="en-US" altLang="nb-NO" sz="2800" dirty="0" smtClean="0"/>
              <a:t> sider </a:t>
            </a:r>
            <a:r>
              <a:rPr lang="en-US" altLang="nb-NO" sz="2800" dirty="0" err="1" smtClean="0"/>
              <a:t>omformes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ligningen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til</a:t>
            </a:r>
            <a:r>
              <a:rPr lang="en-US" altLang="nb-NO" sz="2800" dirty="0" smtClean="0"/>
              <a:t> </a:t>
            </a:r>
          </a:p>
          <a:p>
            <a:pPr eaLnBrk="1" hangingPunct="1">
              <a:buFontTx/>
              <a:buNone/>
            </a:pPr>
            <a:endParaRPr lang="en-US" altLang="nb-NO" sz="2800" dirty="0"/>
          </a:p>
          <a:p>
            <a:pPr eaLnBrk="1" hangingPunct="1">
              <a:buFontTx/>
              <a:buNone/>
            </a:pPr>
            <a:r>
              <a:rPr lang="en-US" altLang="nb-NO" sz="2800" dirty="0" smtClean="0"/>
              <a:t>ln </a:t>
            </a:r>
            <a:r>
              <a:rPr lang="en-US" altLang="nb-NO" sz="2800" i="1" dirty="0" smtClean="0"/>
              <a:t>k</a:t>
            </a:r>
            <a:r>
              <a:rPr lang="en-US" altLang="nb-NO" sz="2800" dirty="0" smtClean="0"/>
              <a:t> = -         </a:t>
            </a:r>
            <a:r>
              <a:rPr lang="en-US" altLang="nb-NO" sz="4000" dirty="0" smtClean="0"/>
              <a:t>(</a:t>
            </a:r>
            <a:r>
              <a:rPr lang="en-US" altLang="nb-NO" sz="2800" dirty="0" smtClean="0"/>
              <a:t>     </a:t>
            </a:r>
            <a:r>
              <a:rPr lang="en-US" altLang="nb-NO" sz="4000" dirty="0" smtClean="0"/>
              <a:t>)</a:t>
            </a:r>
            <a:r>
              <a:rPr lang="en-US" altLang="nb-NO" sz="2800" dirty="0" smtClean="0"/>
              <a:t> + ln </a:t>
            </a:r>
            <a:r>
              <a:rPr lang="en-US" altLang="nb-NO" sz="2800" i="1" dirty="0" smtClean="0"/>
              <a:t>A</a:t>
            </a:r>
          </a:p>
          <a:p>
            <a:pPr eaLnBrk="1" hangingPunct="1"/>
            <a:endParaRPr lang="en-US" altLang="nb-NO" sz="2800" dirty="0" smtClean="0"/>
          </a:p>
        </p:txBody>
      </p:sp>
      <p:pic>
        <p:nvPicPr>
          <p:cNvPr id="111621" name="Picture 5" descr="14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>
            <a:fillRect/>
          </a:stretch>
        </p:blipFill>
        <p:spPr>
          <a:xfrm>
            <a:off x="0" y="1752600"/>
            <a:ext cx="4572000" cy="2647950"/>
          </a:xfrm>
        </p:spPr>
      </p:pic>
      <p:grpSp>
        <p:nvGrpSpPr>
          <p:cNvPr id="111622" name="Group 16"/>
          <p:cNvGrpSpPr>
            <a:grpSpLocks/>
          </p:cNvGrpSpPr>
          <p:nvPr/>
        </p:nvGrpSpPr>
        <p:grpSpPr bwMode="auto">
          <a:xfrm>
            <a:off x="6934200" y="3375025"/>
            <a:ext cx="457200" cy="946150"/>
            <a:chOff x="4752" y="2126"/>
            <a:chExt cx="288" cy="596"/>
          </a:xfrm>
        </p:grpSpPr>
        <p:sp>
          <p:nvSpPr>
            <p:cNvPr id="111631" name="Rectangle 7"/>
            <p:cNvSpPr>
              <a:spLocks noChangeArrowheads="1"/>
            </p:cNvSpPr>
            <p:nvPr/>
          </p:nvSpPr>
          <p:spPr bwMode="auto">
            <a:xfrm>
              <a:off x="4772" y="2126"/>
              <a:ext cx="25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 i="1"/>
                <a:t>T</a:t>
              </a:r>
            </a:p>
          </p:txBody>
        </p:sp>
        <p:sp>
          <p:nvSpPr>
            <p:cNvPr id="111632" name="Line 8"/>
            <p:cNvSpPr>
              <a:spLocks noChangeShapeType="1"/>
            </p:cNvSpPr>
            <p:nvPr/>
          </p:nvSpPr>
          <p:spPr bwMode="auto">
            <a:xfrm>
              <a:off x="4752" y="2422"/>
              <a:ext cx="288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857750" y="4343400"/>
            <a:ext cx="3905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i="1">
                <a:solidFill>
                  <a:srgbClr val="00197D"/>
                </a:solidFill>
              </a:rPr>
              <a:t>y</a:t>
            </a:r>
            <a:r>
              <a:rPr lang="en-US" altLang="nb-NO" sz="2800">
                <a:solidFill>
                  <a:srgbClr val="00197D"/>
                </a:solidFill>
              </a:rPr>
              <a:t>   =     </a:t>
            </a:r>
            <a:r>
              <a:rPr lang="en-US" altLang="nb-NO" sz="2800" i="1">
                <a:solidFill>
                  <a:srgbClr val="00197D"/>
                </a:solidFill>
              </a:rPr>
              <a:t>m      x</a:t>
            </a:r>
            <a:r>
              <a:rPr lang="en-US" altLang="nb-NO" sz="2800">
                <a:solidFill>
                  <a:srgbClr val="00197D"/>
                </a:solidFill>
              </a:rPr>
              <a:t>     +</a:t>
            </a:r>
            <a:r>
              <a:rPr lang="en-US" altLang="nb-NO" sz="2800" i="1">
                <a:solidFill>
                  <a:srgbClr val="00197D"/>
                </a:solidFill>
              </a:rPr>
              <a:t>   b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81000" y="4951413"/>
            <a:ext cx="76231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 smtClean="0"/>
              <a:t>Vi </a:t>
            </a:r>
            <a:r>
              <a:rPr lang="en-US" altLang="nb-NO" sz="2800" dirty="0" err="1" smtClean="0"/>
              <a:t>kan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derfor</a:t>
            </a:r>
            <a:r>
              <a:rPr lang="en-US" altLang="nb-NO" sz="2800" dirty="0" smtClean="0"/>
              <a:t> med </a:t>
            </a:r>
            <a:r>
              <a:rPr lang="en-US" altLang="nb-NO" sz="2800" dirty="0" err="1" smtClean="0"/>
              <a:t>eksperiment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bestemme</a:t>
            </a:r>
            <a:r>
              <a:rPr lang="en-US" altLang="nb-NO" sz="2800" dirty="0" smtClean="0"/>
              <a:t> </a:t>
            </a:r>
            <a:r>
              <a:rPr lang="en-US" altLang="nb-NO" sz="2800" i="1" dirty="0" err="1" smtClean="0"/>
              <a:t>E</a:t>
            </a:r>
            <a:r>
              <a:rPr lang="en-US" altLang="nb-NO" sz="2800" i="1" baseline="-25000" dirty="0" err="1" smtClean="0"/>
              <a:t>a</a:t>
            </a:r>
            <a:r>
              <a:rPr lang="en-US" altLang="nb-NO" sz="2800" i="1" dirty="0" smtClean="0"/>
              <a:t>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å </a:t>
            </a:r>
            <a:r>
              <a:rPr lang="en-US" altLang="nb-NO" sz="2800" dirty="0" err="1" smtClean="0"/>
              <a:t>først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bestemme</a:t>
            </a:r>
            <a:r>
              <a:rPr lang="en-US" altLang="nb-NO" sz="2800" dirty="0" smtClean="0"/>
              <a:t> </a:t>
            </a:r>
            <a:r>
              <a:rPr lang="en-US" altLang="nb-NO" sz="2800" i="1" dirty="0" smtClean="0"/>
              <a:t>k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ulike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temperaturer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og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så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plotte</a:t>
            </a:r>
            <a:r>
              <a:rPr lang="en-US" altLang="nb-NO" sz="2800" dirty="0" smtClean="0"/>
              <a:t> ln </a:t>
            </a:r>
            <a:r>
              <a:rPr lang="en-US" altLang="nb-NO" sz="2800" i="1" dirty="0" smtClean="0"/>
              <a:t>k </a:t>
            </a:r>
            <a:r>
              <a:rPr lang="en-US" altLang="nb-NO" sz="2800" dirty="0" smtClean="0"/>
              <a:t>mot 1/T. </a:t>
            </a:r>
            <a:r>
              <a:rPr lang="en-US" altLang="nb-NO" sz="2800" dirty="0" err="1" smtClean="0"/>
              <a:t>Stigningstallet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til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denne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kurven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gir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informasjon</a:t>
            </a:r>
            <a:r>
              <a:rPr lang="en-US" altLang="nb-NO" sz="2800" dirty="0" smtClean="0"/>
              <a:t> om </a:t>
            </a:r>
            <a:r>
              <a:rPr lang="en-US" altLang="nb-NO" sz="2800" i="1" dirty="0" err="1" smtClean="0"/>
              <a:t>E</a:t>
            </a:r>
            <a:r>
              <a:rPr lang="en-US" altLang="nb-NO" sz="2800" i="1" baseline="-25000" dirty="0" err="1" smtClean="0"/>
              <a:t>a</a:t>
            </a:r>
            <a:endParaRPr lang="en-US" altLang="nb-NO" sz="2800" dirty="0"/>
          </a:p>
        </p:txBody>
      </p:sp>
      <p:grpSp>
        <p:nvGrpSpPr>
          <p:cNvPr id="111625" name="Group 15"/>
          <p:cNvGrpSpPr>
            <a:grpSpLocks/>
          </p:cNvGrpSpPr>
          <p:nvPr/>
        </p:nvGrpSpPr>
        <p:grpSpPr bwMode="auto">
          <a:xfrm>
            <a:off x="5943600" y="3276600"/>
            <a:ext cx="685800" cy="1117600"/>
            <a:chOff x="432" y="335"/>
            <a:chExt cx="432" cy="704"/>
          </a:xfrm>
        </p:grpSpPr>
        <p:sp>
          <p:nvSpPr>
            <p:cNvPr id="111629" name="Text Box 13"/>
            <p:cNvSpPr txBox="1">
              <a:spLocks noChangeArrowheads="1"/>
            </p:cNvSpPr>
            <p:nvPr/>
          </p:nvSpPr>
          <p:spPr bwMode="auto">
            <a:xfrm>
              <a:off x="470" y="335"/>
              <a:ext cx="350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 i="1"/>
                <a:t>E</a:t>
              </a:r>
              <a:r>
                <a:rPr lang="en-US" altLang="nb-NO" sz="2800" i="1" baseline="-25000"/>
                <a:t>a</a:t>
              </a:r>
              <a:endParaRPr lang="en-US" altLang="nb-NO" sz="2800" i="1"/>
            </a:p>
            <a:p>
              <a:pPr algn="ctr">
                <a:lnSpc>
                  <a:spcPct val="40000"/>
                </a:lnSpc>
                <a:spcBef>
                  <a:spcPct val="0"/>
                </a:spcBef>
                <a:buFontTx/>
                <a:buNone/>
              </a:pPr>
              <a:endParaRPr lang="en-US" altLang="nb-NO" sz="2800" i="1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 i="1"/>
                <a:t>R</a:t>
              </a:r>
              <a:endParaRPr lang="en-US" altLang="nb-NO" sz="2800" i="1" baseline="-25000"/>
            </a:p>
          </p:txBody>
        </p:sp>
        <p:sp>
          <p:nvSpPr>
            <p:cNvPr id="111630" name="Line 14"/>
            <p:cNvSpPr>
              <a:spLocks noChangeShapeType="1"/>
            </p:cNvSpPr>
            <p:nvPr/>
          </p:nvSpPr>
          <p:spPr bwMode="auto">
            <a:xfrm>
              <a:off x="432" y="700"/>
              <a:ext cx="432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03925" y="7083606"/>
            <a:ext cx="358775" cy="641350"/>
            <a:chOff x="1742" y="2715"/>
            <a:chExt cx="226" cy="404"/>
          </a:xfrm>
        </p:grpSpPr>
        <p:sp>
          <p:nvSpPr>
            <p:cNvPr id="111627" name="Text Box 18"/>
            <p:cNvSpPr txBox="1">
              <a:spLocks noChangeArrowheads="1"/>
            </p:cNvSpPr>
            <p:nvPr/>
          </p:nvSpPr>
          <p:spPr bwMode="auto">
            <a:xfrm>
              <a:off x="1745" y="2715"/>
              <a:ext cx="2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 b="1"/>
                <a:t>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 b="1" i="1"/>
                <a:t>T</a:t>
              </a:r>
              <a:endParaRPr lang="en-US" altLang="nb-NO" sz="1800">
                <a:solidFill>
                  <a:schemeClr val="tx1"/>
                </a:solidFill>
              </a:endParaRPr>
            </a:p>
          </p:txBody>
        </p:sp>
        <p:sp>
          <p:nvSpPr>
            <p:cNvPr id="111628" name="Line 19"/>
            <p:cNvSpPr>
              <a:spLocks noChangeShapeType="1"/>
            </p:cNvSpPr>
            <p:nvPr/>
          </p:nvSpPr>
          <p:spPr bwMode="auto">
            <a:xfrm>
              <a:off x="1742" y="2914"/>
              <a:ext cx="226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100013"/>
            <a:ext cx="7772400" cy="765176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Aktiveringsenergi</a:t>
            </a:r>
            <a:endParaRPr lang="en-US" altLang="nb-NO" dirty="0" smtClean="0"/>
          </a:p>
        </p:txBody>
      </p:sp>
      <p:pic>
        <p:nvPicPr>
          <p:cNvPr id="113668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4294187" cy="1079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10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4675188" cy="917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3670" name="Object 3"/>
          <p:cNvGraphicFramePr>
            <a:graphicFrameLocks noChangeAspect="1"/>
          </p:cNvGraphicFramePr>
          <p:nvPr/>
        </p:nvGraphicFramePr>
        <p:xfrm>
          <a:off x="0" y="3324225"/>
          <a:ext cx="449580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8" name="Punktgrafikkbilde" r:id="rId6" imgW="4258269" imgH="1457143" progId="Paint.Picture">
                  <p:embed/>
                </p:oleObj>
              </mc:Choice>
              <mc:Fallback>
                <p:oleObj name="Punktgrafikkbilde" r:id="rId6" imgW="4258269" imgH="14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4225"/>
                        <a:ext cx="4495800" cy="1539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4"/>
          <p:cNvGraphicFramePr>
            <a:graphicFrameLocks noChangeAspect="1"/>
          </p:cNvGraphicFramePr>
          <p:nvPr/>
        </p:nvGraphicFramePr>
        <p:xfrm>
          <a:off x="4648200" y="1447800"/>
          <a:ext cx="4286250" cy="347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9" name="Punktgrafikkbilde" r:id="rId8" imgW="4667902" imgH="3780952" progId="Paint.Picture">
                  <p:embed/>
                </p:oleObj>
              </mc:Choice>
              <mc:Fallback>
                <p:oleObj name="Punktgrafikkbilde" r:id="rId8" imgW="4667902" imgH="378095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47800"/>
                        <a:ext cx="4286250" cy="347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5"/>
          <p:cNvGraphicFramePr>
            <a:graphicFrameLocks noChangeAspect="1"/>
          </p:cNvGraphicFramePr>
          <p:nvPr/>
        </p:nvGraphicFramePr>
        <p:xfrm>
          <a:off x="0" y="4953000"/>
          <a:ext cx="69342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0" name="Punktgrafikkbilde" r:id="rId10" imgW="5229955" imgH="771429" progId="Paint.Picture">
                  <p:embed/>
                </p:oleObj>
              </mc:Choice>
              <mc:Fallback>
                <p:oleObj name="Punktgrafikkbilde" r:id="rId10" imgW="5229955" imgH="7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53000"/>
                        <a:ext cx="69342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6"/>
          <p:cNvGraphicFramePr>
            <a:graphicFrameLocks noChangeAspect="1"/>
          </p:cNvGraphicFramePr>
          <p:nvPr/>
        </p:nvGraphicFramePr>
        <p:xfrm>
          <a:off x="1524000" y="5791200"/>
          <a:ext cx="41148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1" name="Punktgrafikkbilde" r:id="rId12" imgW="2838846" imgH="666667" progId="Paint.Picture">
                  <p:embed/>
                </p:oleObj>
              </mc:Choice>
              <mc:Fallback>
                <p:oleObj name="Punktgrafikkbilde" r:id="rId12" imgW="2838846" imgH="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91200"/>
                        <a:ext cx="4114800" cy="966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100013"/>
            <a:ext cx="7772400" cy="765176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Aktiveringsenergi</a:t>
            </a:r>
            <a:endParaRPr lang="en-US" altLang="nb-NO" dirty="0" smtClean="0"/>
          </a:p>
        </p:txBody>
      </p:sp>
      <p:pic>
        <p:nvPicPr>
          <p:cNvPr id="1157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4677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100013"/>
            <a:ext cx="7772400" cy="765176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Aktiveringsenergi</a:t>
            </a:r>
            <a:endParaRPr lang="en-US" altLang="nb-NO" dirty="0" smtClean="0"/>
          </a:p>
        </p:txBody>
      </p:sp>
      <p:pic>
        <p:nvPicPr>
          <p:cNvPr id="1177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5867400" cy="3082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765175"/>
            <a:ext cx="30289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76866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97200"/>
            <a:ext cx="87947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100013"/>
            <a:ext cx="7772400" cy="765176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Modeller</a:t>
            </a:r>
            <a:r>
              <a:rPr lang="en-US" altLang="nb-NO" dirty="0" smtClean="0"/>
              <a:t> for </a:t>
            </a:r>
            <a:r>
              <a:rPr lang="en-US" altLang="nb-NO" dirty="0" err="1" smtClean="0"/>
              <a:t>reaksjonsrate</a:t>
            </a:r>
            <a:endParaRPr lang="en-US" alt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179512" y="1628800"/>
            <a:ext cx="834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Observert og beregnet ratekonstanter for noen andre-ordens reaksjoner i gassfase</a:t>
            </a:r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Reaksjonsmekanismer</a:t>
            </a:r>
            <a:endParaRPr lang="en-US" altLang="nb-NO" dirty="0" smtClean="0"/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nb-NO" dirty="0" smtClean="0"/>
              <a:t>	</a:t>
            </a:r>
            <a:r>
              <a:rPr lang="en-US" altLang="nb-NO" dirty="0" err="1" smtClean="0"/>
              <a:t>Reaksjonsmekanismer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det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beskriver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prosessen</a:t>
            </a:r>
            <a:r>
              <a:rPr lang="en-US" altLang="nb-NO" dirty="0" smtClean="0"/>
              <a:t> </a:t>
            </a:r>
            <a:r>
              <a:rPr lang="en-US" altLang="nb-NO" u="sng" dirty="0" err="1" smtClean="0"/>
              <a:t>hvordan</a:t>
            </a:r>
            <a:r>
              <a:rPr lang="en-US" altLang="nb-NO" u="sng" dirty="0" smtClean="0"/>
              <a:t> </a:t>
            </a:r>
            <a:r>
              <a:rPr lang="en-US" altLang="nb-NO" dirty="0" err="1" smtClean="0"/>
              <a:t>reaktantene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i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steg</a:t>
            </a:r>
            <a:r>
              <a:rPr lang="en-US" altLang="nb-NO" dirty="0" smtClean="0"/>
              <a:t> for </a:t>
            </a:r>
            <a:r>
              <a:rPr lang="en-US" altLang="nb-NO" dirty="0" err="1" smtClean="0"/>
              <a:t>steg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omstruktureres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blir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produkter</a:t>
            </a:r>
            <a:endParaRPr lang="en-US" altLang="nb-NO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Reaksjonsmekanismer</a:t>
            </a:r>
            <a:endParaRPr lang="en-US" altLang="nb-NO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kan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skje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i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ett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steg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eller</a:t>
            </a:r>
            <a:r>
              <a:rPr lang="en-US" altLang="nb-NO" dirty="0" smtClean="0"/>
              <a:t> I </a:t>
            </a:r>
            <a:r>
              <a:rPr lang="en-US" altLang="nb-NO" dirty="0" err="1" smtClean="0"/>
              <a:t>flere</a:t>
            </a:r>
            <a:r>
              <a:rPr lang="en-US" altLang="nb-NO" dirty="0" smtClean="0"/>
              <a:t> separate </a:t>
            </a:r>
            <a:r>
              <a:rPr lang="en-US" altLang="nb-NO" dirty="0" err="1" smtClean="0"/>
              <a:t>steg</a:t>
            </a:r>
            <a:r>
              <a:rPr lang="en-US" altLang="nb-NO" dirty="0" smtClean="0"/>
              <a:t>.</a:t>
            </a:r>
          </a:p>
          <a:p>
            <a:pPr eaLnBrk="1" hangingPunct="1"/>
            <a:r>
              <a:rPr lang="en-US" altLang="nb-NO" dirty="0" err="1" smtClean="0"/>
              <a:t>Hvert</a:t>
            </a:r>
            <a:r>
              <a:rPr lang="en-US" altLang="nb-NO" dirty="0" smtClean="0"/>
              <a:t> at </a:t>
            </a:r>
            <a:r>
              <a:rPr lang="en-US" altLang="nb-NO" dirty="0" err="1" smtClean="0"/>
              <a:t>disse</a:t>
            </a:r>
            <a:r>
              <a:rPr lang="en-US" altLang="nb-NO" dirty="0" smtClean="0"/>
              <a:t> separate </a:t>
            </a:r>
            <a:r>
              <a:rPr lang="en-US" altLang="nb-NO" dirty="0" err="1" smtClean="0"/>
              <a:t>stegene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>
                <a:solidFill>
                  <a:schemeClr val="accent2"/>
                </a:solidFill>
              </a:rPr>
              <a:t>elementærreakjon</a:t>
            </a:r>
            <a:r>
              <a:rPr lang="en-US" altLang="nb-NO" dirty="0" smtClean="0">
                <a:solidFill>
                  <a:schemeClr val="accent2"/>
                </a:solidFill>
              </a:rPr>
              <a:t> </a:t>
            </a:r>
            <a:r>
              <a:rPr lang="en-US" altLang="nb-NO" dirty="0" err="1" smtClean="0"/>
              <a:t>eller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</a:t>
            </a:r>
            <a:r>
              <a:rPr lang="en-US" altLang="nb-NO" dirty="0" err="1" smtClean="0">
                <a:solidFill>
                  <a:schemeClr val="accent2"/>
                </a:solidFill>
              </a:rPr>
              <a:t>elementærprosess</a:t>
            </a:r>
            <a:endParaRPr lang="en-US" altLang="nb-NO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524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Reaksjonsmekanismer</a:t>
            </a:r>
            <a:endParaRPr lang="en-US" altLang="nb-NO" dirty="0" smtClean="0"/>
          </a:p>
        </p:txBody>
      </p:sp>
      <p:pic>
        <p:nvPicPr>
          <p:cNvPr id="1259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223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03300"/>
            <a:ext cx="8610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181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203700"/>
            <a:ext cx="6858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868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Reaksjonsmekanismer</a:t>
            </a:r>
            <a:endParaRPr lang="en-US" altLang="nb-NO" dirty="0" smtClean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800" dirty="0" smtClean="0"/>
              <a:t>	</a:t>
            </a:r>
            <a:r>
              <a:rPr lang="nb-NO" altLang="nb-NO" sz="2800" dirty="0" err="1" smtClean="0">
                <a:solidFill>
                  <a:srgbClr val="00197D"/>
                </a:solidFill>
              </a:rPr>
              <a:t>Molekylariteten</a:t>
            </a:r>
            <a:r>
              <a:rPr lang="nb-NO" altLang="nb-NO" sz="2800" dirty="0" smtClean="0"/>
              <a:t> til en prosess gir informasjon om hvor mange molekyler deltar i prosessen.</a:t>
            </a:r>
          </a:p>
        </p:txBody>
      </p:sp>
      <p:pic>
        <p:nvPicPr>
          <p:cNvPr id="130053" name="Picture 8" descr="14_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333500" y="1600200"/>
            <a:ext cx="6477000" cy="2286000"/>
          </a:xfrm>
        </p:spPr>
      </p:pic>
      <p:sp>
        <p:nvSpPr>
          <p:cNvPr id="130054" name="Rectangle 9"/>
          <p:cNvSpPr>
            <a:spLocks noChangeArrowheads="1"/>
          </p:cNvSpPr>
          <p:nvPr/>
        </p:nvSpPr>
        <p:spPr bwMode="auto">
          <a:xfrm>
            <a:off x="1447800" y="1676400"/>
            <a:ext cx="1066800" cy="228600"/>
          </a:xfrm>
          <a:prstGeom prst="rect">
            <a:avLst/>
          </a:prstGeom>
          <a:solidFill>
            <a:srgbClr val="007CB2"/>
          </a:solidFill>
          <a:ln w="9525">
            <a:solidFill>
              <a:srgbClr val="007CB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Faktorer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som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påvirker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reaksjonsraten</a:t>
            </a:r>
            <a:endParaRPr lang="en-US" altLang="nb-NO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sz="3600" dirty="0" err="1" smtClean="0"/>
              <a:t>Tilstedeværelse</a:t>
            </a:r>
            <a:r>
              <a:rPr lang="en-US" altLang="nb-NO" sz="3600" dirty="0" smtClean="0"/>
              <a:t> </a:t>
            </a:r>
            <a:r>
              <a:rPr lang="en-US" altLang="nb-NO" sz="3600" dirty="0" err="1" smtClean="0"/>
              <a:t>av</a:t>
            </a:r>
            <a:r>
              <a:rPr lang="en-US" altLang="nb-NO" sz="3600" dirty="0" smtClean="0"/>
              <a:t> </a:t>
            </a:r>
            <a:r>
              <a:rPr lang="en-US" altLang="nb-NO" sz="3600" dirty="0" err="1" smtClean="0"/>
              <a:t>en</a:t>
            </a:r>
            <a:r>
              <a:rPr lang="en-US" altLang="nb-NO" sz="3600" dirty="0" smtClean="0"/>
              <a:t> </a:t>
            </a:r>
            <a:r>
              <a:rPr lang="en-US" altLang="nb-NO" sz="3600" dirty="0" err="1" smtClean="0"/>
              <a:t>katalysator</a:t>
            </a:r>
            <a:endParaRPr lang="en-US" altLang="nb-NO" sz="3600" dirty="0" smtClean="0"/>
          </a:p>
          <a:p>
            <a:pPr marL="914400" lvl="1" indent="-457200" eaLnBrk="1" hangingPunct="1"/>
            <a:r>
              <a:rPr lang="en-US" altLang="nb-NO" sz="3200" dirty="0" err="1" smtClean="0"/>
              <a:t>Katalysatorer</a:t>
            </a:r>
            <a:r>
              <a:rPr lang="en-US" altLang="nb-NO" sz="3200" dirty="0" smtClean="0"/>
              <a:t> </a:t>
            </a:r>
            <a:r>
              <a:rPr lang="en-US" altLang="nb-NO" sz="3200" dirty="0" err="1" smtClean="0"/>
              <a:t>øker</a:t>
            </a:r>
            <a:r>
              <a:rPr lang="en-US" altLang="nb-NO" sz="3200" dirty="0" smtClean="0"/>
              <a:t> </a:t>
            </a:r>
            <a:r>
              <a:rPr lang="en-US" altLang="nb-NO" sz="3200" dirty="0" err="1" smtClean="0"/>
              <a:t>reaksjonshastigheten</a:t>
            </a:r>
            <a:r>
              <a:rPr lang="en-US" altLang="nb-NO" sz="3200" dirty="0" smtClean="0"/>
              <a:t> </a:t>
            </a:r>
            <a:r>
              <a:rPr lang="en-US" altLang="nb-NO" sz="3200" dirty="0" err="1" smtClean="0"/>
              <a:t>ved</a:t>
            </a:r>
            <a:r>
              <a:rPr lang="en-US" altLang="nb-NO" sz="3200" dirty="0" smtClean="0"/>
              <a:t> å </a:t>
            </a:r>
            <a:r>
              <a:rPr lang="en-US" altLang="nb-NO" sz="3200" dirty="0" err="1" smtClean="0"/>
              <a:t>endre</a:t>
            </a:r>
            <a:r>
              <a:rPr lang="en-US" altLang="nb-NO" sz="3200" dirty="0" smtClean="0"/>
              <a:t> </a:t>
            </a:r>
            <a:r>
              <a:rPr lang="en-US" altLang="nb-NO" sz="3200" dirty="0" err="1" smtClean="0"/>
              <a:t>reaksjonsmekanismen</a:t>
            </a:r>
            <a:endParaRPr lang="en-US" altLang="nb-NO" sz="3200" dirty="0" smtClean="0"/>
          </a:p>
          <a:p>
            <a:pPr marL="914400" lvl="1" indent="-457200" eaLnBrk="1" hangingPunct="1"/>
            <a:r>
              <a:rPr lang="en-US" altLang="nb-NO" sz="3200" dirty="0" err="1" smtClean="0"/>
              <a:t>Katalysatorer</a:t>
            </a:r>
            <a:r>
              <a:rPr lang="en-US" altLang="nb-NO" sz="3200" dirty="0" smtClean="0"/>
              <a:t> </a:t>
            </a:r>
            <a:r>
              <a:rPr lang="en-US" altLang="nb-NO" sz="3200" dirty="0" err="1" smtClean="0"/>
              <a:t>blir</a:t>
            </a:r>
            <a:r>
              <a:rPr lang="en-US" altLang="nb-NO" sz="3200" dirty="0" smtClean="0"/>
              <a:t> </a:t>
            </a:r>
            <a:r>
              <a:rPr lang="en-US" altLang="nb-NO" sz="3200" dirty="0" err="1" smtClean="0"/>
              <a:t>ikke</a:t>
            </a:r>
            <a:r>
              <a:rPr lang="en-US" altLang="nb-NO" sz="3200" dirty="0" smtClean="0"/>
              <a:t> </a:t>
            </a:r>
            <a:r>
              <a:rPr lang="en-US" altLang="nb-NO" sz="3200" dirty="0" err="1" smtClean="0"/>
              <a:t>oppbrukt</a:t>
            </a:r>
            <a:r>
              <a:rPr lang="en-US" altLang="nb-NO" sz="3200" dirty="0" smtClean="0"/>
              <a:t> I </a:t>
            </a:r>
            <a:r>
              <a:rPr lang="en-US" altLang="nb-NO" sz="3200" dirty="0" err="1" smtClean="0"/>
              <a:t>reaksjonen</a:t>
            </a:r>
            <a:r>
              <a:rPr lang="en-US" altLang="nb-NO" sz="3200" dirty="0" smtClean="0"/>
              <a:t>, men </a:t>
            </a:r>
            <a:r>
              <a:rPr lang="en-US" altLang="nb-NO" sz="3200" dirty="0" err="1" smtClean="0"/>
              <a:t>brukes</a:t>
            </a:r>
            <a:r>
              <a:rPr lang="en-US" altLang="nb-NO" sz="3200" dirty="0" smtClean="0"/>
              <a:t> om </a:t>
            </a:r>
            <a:r>
              <a:rPr lang="en-US" altLang="nb-NO" sz="3200" dirty="0" err="1" smtClean="0"/>
              <a:t>igjen</a:t>
            </a:r>
            <a:r>
              <a:rPr lang="en-US" altLang="nb-NO" sz="3200" dirty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Flerstegsreaksjoner</a:t>
            </a:r>
            <a:endParaRPr lang="en-US" altLang="nb-NO" dirty="0" smtClean="0"/>
          </a:p>
        </p:txBody>
      </p:sp>
      <p:pic>
        <p:nvPicPr>
          <p:cNvPr id="12800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8820150" cy="4903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7885113" cy="9032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Flerstegsreaksjoner</a:t>
            </a:r>
            <a:endParaRPr lang="en-US" altLang="nb-NO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772400" cy="1981200"/>
          </a:xfrm>
        </p:spPr>
        <p:txBody>
          <a:bodyPr/>
          <a:lstStyle/>
          <a:p>
            <a:pPr eaLnBrk="1" hangingPunct="1"/>
            <a:r>
              <a:rPr lang="nb-NO" altLang="nb-NO" sz="2800" dirty="0" smtClean="0"/>
              <a:t>I en </a:t>
            </a:r>
            <a:r>
              <a:rPr lang="nb-NO" altLang="nb-NO" sz="2800" dirty="0" err="1" smtClean="0"/>
              <a:t>flerstegsreaksjon</a:t>
            </a:r>
            <a:r>
              <a:rPr lang="nb-NO" altLang="nb-NO" sz="2800" dirty="0" smtClean="0"/>
              <a:t> vil et av stegen være senere enn alle de andre</a:t>
            </a:r>
          </a:p>
          <a:p>
            <a:pPr eaLnBrk="1" hangingPunct="1"/>
            <a:r>
              <a:rPr lang="nb-NO" altLang="nb-NO" sz="2800" dirty="0" smtClean="0"/>
              <a:t>Det totale reaksjonen kan ikke gå raskere enn denne seneste og denne vil derfor være, </a:t>
            </a:r>
            <a:r>
              <a:rPr lang="nb-NO" altLang="nb-NO" sz="2800" dirty="0" smtClean="0">
                <a:solidFill>
                  <a:srgbClr val="00197D"/>
                </a:solidFill>
              </a:rPr>
              <a:t>ratebestemmende steget</a:t>
            </a:r>
            <a:r>
              <a:rPr lang="nb-NO" altLang="nb-NO" sz="2800" dirty="0" smtClean="0"/>
              <a:t>.</a:t>
            </a:r>
          </a:p>
        </p:txBody>
      </p:sp>
      <p:pic>
        <p:nvPicPr>
          <p:cNvPr id="132101" name="Picture 5" descr="1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9"/>
          <a:stretch>
            <a:fillRect/>
          </a:stretch>
        </p:blipFill>
        <p:spPr>
          <a:xfrm>
            <a:off x="727075" y="4038600"/>
            <a:ext cx="7688263" cy="18272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smtClean="0"/>
              <a:t>Sent </a:t>
            </a:r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steg</a:t>
            </a:r>
            <a:endParaRPr lang="en-US" altLang="nb-NO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534400" cy="3505200"/>
          </a:xfrm>
        </p:spPr>
        <p:txBody>
          <a:bodyPr/>
          <a:lstStyle/>
          <a:p>
            <a:pPr eaLnBrk="1" hangingPunct="1"/>
            <a:r>
              <a:rPr lang="nb-NO" altLang="nb-NO" sz="2800" dirty="0" smtClean="0"/>
              <a:t>Rateloven for denne reaksjonen har ved eksperiment blitt funnet å være</a:t>
            </a:r>
          </a:p>
          <a:p>
            <a:pPr algn="ctr" eaLnBrk="1" hangingPunct="1">
              <a:buFontTx/>
              <a:buNone/>
            </a:pPr>
            <a:r>
              <a:rPr lang="nb-NO" altLang="nb-NO" sz="2800" dirty="0" smtClean="0"/>
              <a:t>Rate = </a:t>
            </a:r>
            <a:r>
              <a:rPr lang="nb-NO" altLang="nb-NO" sz="2800" i="1" dirty="0" smtClean="0"/>
              <a:t>k</a:t>
            </a:r>
            <a:r>
              <a:rPr lang="nb-NO" altLang="nb-NO" sz="2800" dirty="0" smtClean="0"/>
              <a:t> [NO</a:t>
            </a:r>
            <a:r>
              <a:rPr lang="nb-NO" altLang="nb-NO" sz="2800" baseline="-25000" dirty="0" smtClean="0"/>
              <a:t>2</a:t>
            </a:r>
            <a:r>
              <a:rPr lang="nb-NO" altLang="nb-NO" sz="2800" dirty="0" smtClean="0"/>
              <a:t>]</a:t>
            </a:r>
            <a:r>
              <a:rPr lang="nb-NO" altLang="nb-NO" sz="2800" baseline="30000" dirty="0" smtClean="0"/>
              <a:t>2</a:t>
            </a:r>
            <a:endParaRPr lang="nb-NO" altLang="nb-NO" sz="2800" dirty="0" smtClean="0"/>
          </a:p>
          <a:p>
            <a:pPr eaLnBrk="1" hangingPunct="1"/>
            <a:r>
              <a:rPr lang="nb-NO" altLang="nb-NO" sz="2800" dirty="0" smtClean="0"/>
              <a:t>CO er nødvendig for å få denne reaksjonen til å gå, men raten til reaksjonen er ikke avhengig av konsentrasjon av CO.</a:t>
            </a:r>
          </a:p>
          <a:p>
            <a:pPr eaLnBrk="1" hangingPunct="1"/>
            <a:r>
              <a:rPr lang="nb-NO" altLang="nb-NO" sz="2800" dirty="0" smtClean="0"/>
              <a:t>Dette gir hint om at reaksjonen er i to steg.</a:t>
            </a:r>
          </a:p>
        </p:txBody>
      </p:sp>
      <p:sp>
        <p:nvSpPr>
          <p:cNvPr id="152581" name="Rectangle 4"/>
          <p:cNvSpPr>
            <a:spLocks noChangeArrowheads="1"/>
          </p:cNvSpPr>
          <p:nvPr/>
        </p:nvSpPr>
        <p:spPr bwMode="auto">
          <a:xfrm>
            <a:off x="1292225" y="1614488"/>
            <a:ext cx="6542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/>
              <a:t>NO</a:t>
            </a:r>
            <a:r>
              <a:rPr lang="en-US" altLang="nb-NO" sz="2800" baseline="-25000"/>
              <a:t>2</a:t>
            </a:r>
            <a:r>
              <a:rPr lang="en-US" altLang="nb-NO" sz="2800"/>
              <a:t> </a:t>
            </a:r>
            <a:r>
              <a:rPr lang="en-US" altLang="nb-NO" sz="2400"/>
              <a:t>(</a:t>
            </a:r>
            <a:r>
              <a:rPr lang="en-US" altLang="nb-NO" sz="2400" i="1"/>
              <a:t>g</a:t>
            </a:r>
            <a:r>
              <a:rPr lang="en-US" altLang="nb-NO" sz="2400"/>
              <a:t>)</a:t>
            </a:r>
            <a:r>
              <a:rPr lang="en-US" altLang="nb-NO" sz="2800"/>
              <a:t> + CO </a:t>
            </a:r>
            <a:r>
              <a:rPr lang="en-US" altLang="nb-NO" sz="2400"/>
              <a:t>(</a:t>
            </a:r>
            <a:r>
              <a:rPr lang="en-US" altLang="nb-NO" sz="2400" i="1"/>
              <a:t>g</a:t>
            </a:r>
            <a:r>
              <a:rPr lang="en-US" altLang="nb-NO" sz="2400"/>
              <a:t>)</a:t>
            </a:r>
            <a:r>
              <a:rPr lang="en-US" altLang="nb-NO" sz="2800"/>
              <a:t> </a:t>
            </a:r>
            <a:r>
              <a:rPr lang="en-US" altLang="nb-NO" sz="2800">
                <a:sym typeface="Symbol" panose="05050102010706020507" pitchFamily="18" charset="2"/>
              </a:rPr>
              <a:t> NO </a:t>
            </a:r>
            <a:r>
              <a:rPr lang="en-US" altLang="nb-NO" sz="2400">
                <a:sym typeface="Symbol" panose="05050102010706020507" pitchFamily="18" charset="2"/>
              </a:rPr>
              <a:t>(</a:t>
            </a:r>
            <a:r>
              <a:rPr lang="en-US" altLang="nb-NO" sz="2400" i="1">
                <a:sym typeface="Symbol" panose="05050102010706020507" pitchFamily="18" charset="2"/>
              </a:rPr>
              <a:t>g</a:t>
            </a:r>
            <a:r>
              <a:rPr lang="en-US" altLang="nb-NO" sz="2400">
                <a:sym typeface="Symbol" panose="05050102010706020507" pitchFamily="18" charset="2"/>
              </a:rPr>
              <a:t>)</a:t>
            </a:r>
            <a:r>
              <a:rPr lang="en-US" altLang="nb-NO" sz="2800">
                <a:sym typeface="Symbol" panose="05050102010706020507" pitchFamily="18" charset="2"/>
              </a:rPr>
              <a:t> + CO</a:t>
            </a:r>
            <a:r>
              <a:rPr lang="en-US" altLang="nb-NO" sz="2800" baseline="-25000">
                <a:sym typeface="Symbol" panose="05050102010706020507" pitchFamily="18" charset="2"/>
              </a:rPr>
              <a:t>2</a:t>
            </a:r>
            <a:r>
              <a:rPr lang="en-US" altLang="nb-NO" sz="2800">
                <a:sym typeface="Symbol" panose="05050102010706020507" pitchFamily="18" charset="2"/>
              </a:rPr>
              <a:t> </a:t>
            </a:r>
            <a:r>
              <a:rPr lang="en-US" altLang="nb-NO" sz="2400">
                <a:sym typeface="Symbol" panose="05050102010706020507" pitchFamily="18" charset="2"/>
              </a:rPr>
              <a:t>(</a:t>
            </a:r>
            <a:r>
              <a:rPr lang="en-US" altLang="nb-NO" sz="2400" i="1">
                <a:sym typeface="Symbol" panose="05050102010706020507" pitchFamily="18" charset="2"/>
              </a:rPr>
              <a:t>g</a:t>
            </a:r>
            <a:r>
              <a:rPr lang="en-US" altLang="nb-NO" sz="2400">
                <a:sym typeface="Symbol" panose="05050102010706020507" pitchFamily="18" charset="2"/>
              </a:rPr>
              <a:t>)</a:t>
            </a:r>
            <a:endParaRPr lang="en-US" altLang="nb-NO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/>
              <a:t>Sent </a:t>
            </a:r>
            <a:r>
              <a:rPr lang="en-US" altLang="nb-NO" dirty="0" err="1"/>
              <a:t>første</a:t>
            </a:r>
            <a:r>
              <a:rPr lang="en-US" altLang="nb-NO" dirty="0"/>
              <a:t> </a:t>
            </a:r>
            <a:r>
              <a:rPr lang="en-US" altLang="nb-NO" dirty="0" err="1"/>
              <a:t>steg</a:t>
            </a:r>
            <a:endParaRPr lang="en-US" altLang="nb-NO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144000" cy="3429000"/>
          </a:xfrm>
        </p:spPr>
        <p:txBody>
          <a:bodyPr/>
          <a:lstStyle/>
          <a:p>
            <a:pPr eaLnBrk="1" hangingPunct="1"/>
            <a:r>
              <a:rPr lang="nb-NO" altLang="nb-NO" sz="2800" dirty="0" smtClean="0"/>
              <a:t>En foreslått reaksjonsmekanisme er</a:t>
            </a:r>
          </a:p>
          <a:p>
            <a:pPr algn="ctr" eaLnBrk="1" hangingPunct="1">
              <a:buFontTx/>
              <a:buNone/>
            </a:pPr>
            <a:r>
              <a:rPr lang="nb-NO" altLang="nb-NO" sz="2800" dirty="0" err="1" smtClean="0"/>
              <a:t>Step</a:t>
            </a:r>
            <a:r>
              <a:rPr lang="nb-NO" altLang="nb-NO" sz="2800" dirty="0" smtClean="0"/>
              <a:t> 1:  NO</a:t>
            </a:r>
            <a:r>
              <a:rPr lang="nb-NO" altLang="nb-NO" sz="2800" baseline="-25000" dirty="0" smtClean="0"/>
              <a:t>2</a:t>
            </a:r>
            <a:r>
              <a:rPr lang="nb-NO" altLang="nb-NO" sz="2800" dirty="0" smtClean="0"/>
              <a:t> + NO</a:t>
            </a:r>
            <a:r>
              <a:rPr lang="nb-NO" altLang="nb-NO" sz="2800" baseline="-25000" dirty="0" smtClean="0"/>
              <a:t>2</a:t>
            </a:r>
            <a:r>
              <a:rPr lang="nb-NO" altLang="nb-NO" sz="2800" dirty="0" smtClean="0"/>
              <a:t> </a:t>
            </a:r>
            <a:r>
              <a:rPr lang="nb-NO" altLang="nb-NO" sz="2800" dirty="0" smtClean="0">
                <a:sym typeface="Symbol" panose="05050102010706020507" pitchFamily="18" charset="2"/>
              </a:rPr>
              <a:t> NO</a:t>
            </a:r>
            <a:r>
              <a:rPr lang="nb-NO" altLang="nb-NO" sz="2800" baseline="-25000" dirty="0" smtClean="0">
                <a:sym typeface="Symbol" panose="05050102010706020507" pitchFamily="18" charset="2"/>
              </a:rPr>
              <a:t>3</a:t>
            </a:r>
            <a:r>
              <a:rPr lang="nb-NO" altLang="nb-NO" sz="2800" dirty="0" smtClean="0">
                <a:sym typeface="Symbol" panose="05050102010706020507" pitchFamily="18" charset="2"/>
              </a:rPr>
              <a:t> + NO   (sen)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nb-NO" altLang="nb-NO" sz="2800" dirty="0" err="1" smtClean="0">
                <a:sym typeface="Symbol" panose="05050102010706020507" pitchFamily="18" charset="2"/>
              </a:rPr>
              <a:t>Step</a:t>
            </a:r>
            <a:r>
              <a:rPr lang="nb-NO" altLang="nb-NO" sz="2800" dirty="0" smtClean="0">
                <a:sym typeface="Symbol" panose="05050102010706020507" pitchFamily="18" charset="2"/>
              </a:rPr>
              <a:t> 2:  NO</a:t>
            </a:r>
            <a:r>
              <a:rPr lang="nb-NO" altLang="nb-NO" sz="2800" baseline="-25000" dirty="0" smtClean="0">
                <a:sym typeface="Symbol" panose="05050102010706020507" pitchFamily="18" charset="2"/>
              </a:rPr>
              <a:t>3</a:t>
            </a:r>
            <a:r>
              <a:rPr lang="nb-NO" altLang="nb-NO" sz="2800" dirty="0" smtClean="0">
                <a:sym typeface="Symbol" panose="05050102010706020507" pitchFamily="18" charset="2"/>
              </a:rPr>
              <a:t> + CO   NO</a:t>
            </a:r>
            <a:r>
              <a:rPr lang="nb-NO" altLang="nb-NO" sz="2800" baseline="-25000" dirty="0" smtClean="0">
                <a:sym typeface="Symbol" panose="05050102010706020507" pitchFamily="18" charset="2"/>
              </a:rPr>
              <a:t>2</a:t>
            </a:r>
            <a:r>
              <a:rPr lang="nb-NO" altLang="nb-NO" sz="2800" dirty="0" smtClean="0">
                <a:sym typeface="Symbol" panose="05050102010706020507" pitchFamily="18" charset="2"/>
              </a:rPr>
              <a:t> + CO</a:t>
            </a:r>
            <a:r>
              <a:rPr lang="nb-NO" altLang="nb-NO" sz="2800" baseline="-25000" dirty="0" smtClean="0">
                <a:sym typeface="Symbol" panose="05050102010706020507" pitchFamily="18" charset="2"/>
              </a:rPr>
              <a:t>2</a:t>
            </a:r>
            <a:r>
              <a:rPr lang="nb-NO" altLang="nb-NO" sz="2800" dirty="0" smtClean="0">
                <a:sym typeface="Symbol" panose="05050102010706020507" pitchFamily="18" charset="2"/>
              </a:rPr>
              <a:t>  (rask)</a:t>
            </a:r>
          </a:p>
          <a:p>
            <a:pPr eaLnBrk="1" hangingPunct="1"/>
            <a:r>
              <a:rPr lang="nb-NO" altLang="nb-NO" sz="2800" dirty="0" smtClean="0"/>
              <a:t>NO</a:t>
            </a:r>
            <a:r>
              <a:rPr lang="nb-NO" altLang="nb-NO" sz="2800" baseline="-25000" dirty="0" smtClean="0"/>
              <a:t>3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intermediatet</a:t>
            </a:r>
            <a:r>
              <a:rPr lang="nb-NO" altLang="nb-NO" sz="2800" dirty="0" smtClean="0"/>
              <a:t> blir brukt videre i andre steg.</a:t>
            </a:r>
          </a:p>
          <a:p>
            <a:pPr eaLnBrk="1" hangingPunct="1">
              <a:lnSpc>
                <a:spcPct val="120000"/>
              </a:lnSpc>
            </a:pPr>
            <a:r>
              <a:rPr lang="nb-NO" altLang="nb-NO" sz="2800" dirty="0" smtClean="0"/>
              <a:t>Siden CO ikke er med i det sene ratebestemmende steget vil CO heller ikke inngå i uttrykket for raten til denne reaksjonen</a:t>
            </a:r>
          </a:p>
        </p:txBody>
      </p:sp>
      <p:pic>
        <p:nvPicPr>
          <p:cNvPr id="154629" name="Picture 5" descr="1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9" b="23077"/>
          <a:stretch>
            <a:fillRect/>
          </a:stretch>
        </p:blipFill>
        <p:spPr>
          <a:xfrm>
            <a:off x="533400" y="5105400"/>
            <a:ext cx="2981325" cy="1524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Raskt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første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steg</a:t>
            </a:r>
            <a:endParaRPr lang="en-US" altLang="nb-NO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933825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Rateloven</a:t>
            </a:r>
            <a:r>
              <a:rPr lang="en-US" altLang="nb-NO" dirty="0" smtClean="0"/>
              <a:t> for </a:t>
            </a:r>
            <a:r>
              <a:rPr lang="en-US" altLang="nb-NO" dirty="0" err="1" smtClean="0"/>
              <a:t>denne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reaksjoen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funnet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å </a:t>
            </a:r>
            <a:r>
              <a:rPr lang="en-US" altLang="nb-NO" dirty="0" err="1" smtClean="0"/>
              <a:t>være</a:t>
            </a:r>
            <a:endParaRPr lang="en-US" altLang="nb-NO" dirty="0" smtClean="0"/>
          </a:p>
          <a:p>
            <a:pPr eaLnBrk="1" hangingPunct="1">
              <a:buFontTx/>
              <a:buNone/>
            </a:pPr>
            <a:r>
              <a:rPr lang="en-US" altLang="nb-NO" dirty="0" smtClean="0"/>
              <a:t>                Rate = </a:t>
            </a:r>
            <a:r>
              <a:rPr lang="en-US" altLang="nb-NO" i="1" dirty="0" smtClean="0"/>
              <a:t>k</a:t>
            </a:r>
            <a:r>
              <a:rPr lang="en-US" altLang="nb-NO" dirty="0" smtClean="0"/>
              <a:t> [NO][NO][Br</a:t>
            </a:r>
            <a:r>
              <a:rPr lang="en-US" altLang="nb-NO" baseline="-25000" dirty="0" smtClean="0"/>
              <a:t>2</a:t>
            </a:r>
            <a:r>
              <a:rPr lang="en-US" altLang="nb-NO" dirty="0" smtClean="0"/>
              <a:t>]</a:t>
            </a:r>
          </a:p>
          <a:p>
            <a:pPr algn="ctr" eaLnBrk="1" hangingPunct="1">
              <a:buFontTx/>
              <a:buNone/>
            </a:pPr>
            <a:r>
              <a:rPr lang="en-US" altLang="nb-NO" dirty="0" smtClean="0"/>
              <a:t>Rate = </a:t>
            </a:r>
            <a:r>
              <a:rPr lang="en-US" altLang="nb-NO" i="1" dirty="0" smtClean="0"/>
              <a:t>k</a:t>
            </a:r>
            <a:r>
              <a:rPr lang="en-US" altLang="nb-NO" dirty="0" smtClean="0"/>
              <a:t> [NO]</a:t>
            </a:r>
            <a:r>
              <a:rPr lang="en-US" altLang="nb-NO" baseline="30000" dirty="0" smtClean="0"/>
              <a:t>2</a:t>
            </a:r>
            <a:r>
              <a:rPr lang="en-US" altLang="nb-NO" dirty="0" smtClean="0"/>
              <a:t> [Br</a:t>
            </a:r>
            <a:r>
              <a:rPr lang="en-US" altLang="nb-NO" baseline="-25000" dirty="0" smtClean="0"/>
              <a:t>2</a:t>
            </a:r>
            <a:r>
              <a:rPr lang="en-US" altLang="nb-NO" dirty="0" smtClean="0"/>
              <a:t>]</a:t>
            </a:r>
          </a:p>
          <a:p>
            <a:pPr eaLnBrk="1" hangingPunct="1"/>
            <a:r>
              <a:rPr lang="en-US" altLang="nb-NO" dirty="0" err="1" smtClean="0"/>
              <a:t>Siden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tremolekylære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prosesser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sjeldne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gir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dette</a:t>
            </a:r>
            <a:r>
              <a:rPr lang="en-US" altLang="nb-NO" dirty="0" smtClean="0"/>
              <a:t> hint om </a:t>
            </a:r>
            <a:r>
              <a:rPr lang="en-US" altLang="nb-NO" dirty="0" err="1" smtClean="0"/>
              <a:t>flerstegsreaksjon</a:t>
            </a:r>
            <a:r>
              <a:rPr lang="en-US" altLang="nb-NO" dirty="0" smtClean="0"/>
              <a:t>.</a:t>
            </a:r>
          </a:p>
        </p:txBody>
      </p:sp>
      <p:sp>
        <p:nvSpPr>
          <p:cNvPr id="156677" name="Rectangle 4"/>
          <p:cNvSpPr>
            <a:spLocks noChangeArrowheads="1"/>
          </p:cNvSpPr>
          <p:nvPr/>
        </p:nvSpPr>
        <p:spPr bwMode="auto">
          <a:xfrm>
            <a:off x="1692275" y="1341438"/>
            <a:ext cx="5768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/>
              <a:t>2 NO </a:t>
            </a:r>
            <a:r>
              <a:rPr lang="en-US" altLang="nb-NO" sz="2400"/>
              <a:t>(</a:t>
            </a:r>
            <a:r>
              <a:rPr lang="en-US" altLang="nb-NO" sz="2400" i="1"/>
              <a:t>g</a:t>
            </a:r>
            <a:r>
              <a:rPr lang="en-US" altLang="nb-NO" sz="2400"/>
              <a:t>)</a:t>
            </a:r>
            <a:r>
              <a:rPr lang="en-US" altLang="nb-NO" sz="2800"/>
              <a:t> + Br</a:t>
            </a:r>
            <a:r>
              <a:rPr lang="en-US" altLang="nb-NO" sz="2800" baseline="-25000"/>
              <a:t>2</a:t>
            </a:r>
            <a:r>
              <a:rPr lang="en-US" altLang="nb-NO" sz="2800"/>
              <a:t> </a:t>
            </a:r>
            <a:r>
              <a:rPr lang="en-US" altLang="nb-NO" sz="2400"/>
              <a:t>(</a:t>
            </a:r>
            <a:r>
              <a:rPr lang="en-US" altLang="nb-NO" sz="2400" i="1"/>
              <a:t>g</a:t>
            </a:r>
            <a:r>
              <a:rPr lang="en-US" altLang="nb-NO" sz="2400"/>
              <a:t>)</a:t>
            </a:r>
            <a:r>
              <a:rPr lang="en-US" altLang="nb-NO" sz="2800"/>
              <a:t> </a:t>
            </a:r>
            <a:r>
              <a:rPr lang="en-US" altLang="nb-NO" sz="2800">
                <a:sym typeface="Symbol" panose="05050102010706020507" pitchFamily="18" charset="2"/>
              </a:rPr>
              <a:t> 2 NOBr </a:t>
            </a:r>
            <a:r>
              <a:rPr lang="en-US" altLang="nb-NO" sz="2400">
                <a:sym typeface="Symbol" panose="05050102010706020507" pitchFamily="18" charset="2"/>
              </a:rPr>
              <a:t>(</a:t>
            </a:r>
            <a:r>
              <a:rPr lang="en-US" altLang="nb-NO" sz="2400" i="1">
                <a:sym typeface="Symbol" panose="05050102010706020507" pitchFamily="18" charset="2"/>
              </a:rPr>
              <a:t>g</a:t>
            </a:r>
            <a:r>
              <a:rPr lang="en-US" altLang="nb-NO" sz="2400">
                <a:sym typeface="Symbol" panose="05050102010706020507" pitchFamily="18" charset="2"/>
              </a:rPr>
              <a:t>)</a:t>
            </a:r>
            <a:endParaRPr lang="en-US" altLang="nb-NO" sz="2800"/>
          </a:p>
        </p:txBody>
      </p:sp>
      <p:sp>
        <p:nvSpPr>
          <p:cNvPr id="156678" name="Rectangle 4"/>
          <p:cNvSpPr>
            <a:spLocks noChangeArrowheads="1"/>
          </p:cNvSpPr>
          <p:nvPr/>
        </p:nvSpPr>
        <p:spPr bwMode="auto">
          <a:xfrm>
            <a:off x="1116013" y="2060575"/>
            <a:ext cx="724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/>
              <a:t>NO (</a:t>
            </a:r>
            <a:r>
              <a:rPr lang="en-US" altLang="nb-NO" sz="2800" i="1" dirty="0"/>
              <a:t>g</a:t>
            </a:r>
            <a:r>
              <a:rPr lang="en-US" altLang="nb-NO" sz="2800" dirty="0"/>
              <a:t>) + NO </a:t>
            </a:r>
            <a:r>
              <a:rPr lang="en-US" altLang="nb-NO" sz="2400" dirty="0"/>
              <a:t>(</a:t>
            </a:r>
            <a:r>
              <a:rPr lang="en-US" altLang="nb-NO" sz="2400" i="1" dirty="0"/>
              <a:t>g</a:t>
            </a:r>
            <a:r>
              <a:rPr lang="en-US" altLang="nb-NO" sz="2400" dirty="0"/>
              <a:t>)</a:t>
            </a:r>
            <a:r>
              <a:rPr lang="en-US" altLang="nb-NO" sz="2800" dirty="0"/>
              <a:t> + Br</a:t>
            </a:r>
            <a:r>
              <a:rPr lang="en-US" altLang="nb-NO" sz="2800" baseline="-25000" dirty="0"/>
              <a:t>2</a:t>
            </a:r>
            <a:r>
              <a:rPr lang="en-US" altLang="nb-NO" sz="2800" dirty="0"/>
              <a:t> </a:t>
            </a:r>
            <a:r>
              <a:rPr lang="en-US" altLang="nb-NO" sz="2400" dirty="0"/>
              <a:t>(</a:t>
            </a:r>
            <a:r>
              <a:rPr lang="en-US" altLang="nb-NO" sz="2400" i="1" dirty="0"/>
              <a:t>g</a:t>
            </a:r>
            <a:r>
              <a:rPr lang="en-US" altLang="nb-NO" sz="2400" dirty="0"/>
              <a:t>)</a:t>
            </a:r>
            <a:r>
              <a:rPr lang="en-US" altLang="nb-NO" sz="2800" dirty="0"/>
              <a:t> </a:t>
            </a:r>
            <a:r>
              <a:rPr lang="en-US" altLang="nb-NO" sz="2800" dirty="0">
                <a:sym typeface="Symbol" panose="05050102010706020507" pitchFamily="18" charset="2"/>
              </a:rPr>
              <a:t> 2 </a:t>
            </a:r>
            <a:r>
              <a:rPr lang="en-US" altLang="nb-NO" sz="2800" dirty="0" err="1">
                <a:sym typeface="Symbol" panose="05050102010706020507" pitchFamily="18" charset="2"/>
              </a:rPr>
              <a:t>NOBr</a:t>
            </a:r>
            <a:r>
              <a:rPr lang="en-US" altLang="nb-NO" sz="2800" dirty="0">
                <a:sym typeface="Symbol" panose="05050102010706020507" pitchFamily="18" charset="2"/>
              </a:rPr>
              <a:t> </a:t>
            </a:r>
            <a:r>
              <a:rPr lang="en-US" altLang="nb-NO" sz="2400" dirty="0">
                <a:sym typeface="Symbol" panose="05050102010706020507" pitchFamily="18" charset="2"/>
              </a:rPr>
              <a:t>(</a:t>
            </a:r>
            <a:r>
              <a:rPr lang="en-US" altLang="nb-NO" sz="2400" i="1" dirty="0">
                <a:sym typeface="Symbol" panose="05050102010706020507" pitchFamily="18" charset="2"/>
              </a:rPr>
              <a:t>g</a:t>
            </a:r>
            <a:r>
              <a:rPr lang="en-US" altLang="nb-NO" sz="2400" dirty="0">
                <a:sym typeface="Symbol" panose="05050102010706020507" pitchFamily="18" charset="2"/>
              </a:rPr>
              <a:t>)</a:t>
            </a:r>
            <a:endParaRPr lang="en-US" altLang="nb-NO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Raskt</a:t>
            </a:r>
            <a:r>
              <a:rPr lang="en-US" altLang="nb-NO" dirty="0"/>
              <a:t> </a:t>
            </a:r>
            <a:r>
              <a:rPr lang="en-US" altLang="nb-NO" dirty="0" err="1"/>
              <a:t>første</a:t>
            </a:r>
            <a:r>
              <a:rPr lang="en-US" altLang="nb-NO" dirty="0"/>
              <a:t> </a:t>
            </a:r>
            <a:r>
              <a:rPr lang="en-US" altLang="nb-NO" dirty="0" err="1"/>
              <a:t>steg</a:t>
            </a:r>
            <a:endParaRPr lang="en-US" altLang="nb-NO" dirty="0" smtClean="0"/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A </a:t>
            </a:r>
            <a:r>
              <a:rPr lang="en-US" altLang="nb-NO" dirty="0" err="1" smtClean="0"/>
              <a:t>foreslått</a:t>
            </a:r>
            <a:r>
              <a:rPr lang="en-US" altLang="nb-NO" dirty="0"/>
              <a:t> </a:t>
            </a:r>
            <a:r>
              <a:rPr lang="en-US" altLang="nb-NO" dirty="0" err="1" smtClean="0"/>
              <a:t>reaksjonsmekanisme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endParaRPr lang="en-US" altLang="nb-NO" dirty="0" smtClean="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838200" y="3314700"/>
            <a:ext cx="7285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/>
              <a:t>Step 2:  NOBr</a:t>
            </a:r>
            <a:r>
              <a:rPr lang="en-US" altLang="nb-NO" sz="2800" baseline="-25000" dirty="0"/>
              <a:t>2</a:t>
            </a:r>
            <a:r>
              <a:rPr lang="en-US" altLang="nb-NO" sz="2800" dirty="0"/>
              <a:t> + NO </a:t>
            </a:r>
            <a:r>
              <a:rPr lang="en-US" altLang="nb-NO" sz="2800" dirty="0">
                <a:sym typeface="Symbol" panose="05050102010706020507" pitchFamily="18" charset="2"/>
              </a:rPr>
              <a:t> 2 </a:t>
            </a:r>
            <a:r>
              <a:rPr lang="en-US" altLang="nb-NO" sz="2800" dirty="0" err="1">
                <a:sym typeface="Symbol" panose="05050102010706020507" pitchFamily="18" charset="2"/>
              </a:rPr>
              <a:t>NOBr</a:t>
            </a:r>
            <a:r>
              <a:rPr lang="en-US" altLang="nb-NO" sz="2800" dirty="0">
                <a:sym typeface="Symbol" panose="05050102010706020507" pitchFamily="18" charset="2"/>
              </a:rPr>
              <a:t>     (</a:t>
            </a:r>
            <a:r>
              <a:rPr lang="en-US" altLang="nb-NO" sz="2800" dirty="0" err="1" smtClean="0">
                <a:sym typeface="Symbol" panose="05050102010706020507" pitchFamily="18" charset="2"/>
              </a:rPr>
              <a:t>sen</a:t>
            </a:r>
            <a:r>
              <a:rPr lang="en-US" altLang="nb-NO" sz="2800" dirty="0" smtClean="0">
                <a:sym typeface="Symbol" panose="05050102010706020507" pitchFamily="18" charset="2"/>
              </a:rPr>
              <a:t>)</a:t>
            </a:r>
            <a:endParaRPr lang="en-US" altLang="nb-NO" sz="2800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15938" y="4572000"/>
            <a:ext cx="71673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 smtClean="0"/>
              <a:t>Steg </a:t>
            </a:r>
            <a:r>
              <a:rPr lang="en-US" altLang="nb-NO" sz="2800" dirty="0"/>
              <a:t>1 </a:t>
            </a:r>
            <a:r>
              <a:rPr lang="en-US" altLang="nb-NO" sz="2800" dirty="0" err="1" smtClean="0"/>
              <a:t>inkluderer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begge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reaksjonsretninger</a:t>
            </a:r>
            <a:r>
              <a:rPr lang="en-US" altLang="nb-NO" sz="2800" dirty="0" smtClean="0"/>
              <a:t> </a:t>
            </a:r>
            <a:br>
              <a:rPr lang="en-US" altLang="nb-NO" sz="2800" dirty="0" smtClean="0"/>
            </a:br>
            <a:r>
              <a:rPr lang="en-US" altLang="nb-NO" sz="2800" dirty="0" smtClean="0"/>
              <a:t>for </a:t>
            </a:r>
            <a:r>
              <a:rPr lang="en-US" altLang="nb-NO" sz="2800" dirty="0" err="1" smtClean="0"/>
              <a:t>likevekten</a:t>
            </a:r>
            <a:endParaRPr lang="en-US" altLang="nb-NO" sz="2800" dirty="0"/>
          </a:p>
        </p:txBody>
      </p:sp>
      <p:grpSp>
        <p:nvGrpSpPr>
          <p:cNvPr id="158727" name="Group 12"/>
          <p:cNvGrpSpPr>
            <a:grpSpLocks/>
          </p:cNvGrpSpPr>
          <p:nvPr/>
        </p:nvGrpSpPr>
        <p:grpSpPr bwMode="auto">
          <a:xfrm>
            <a:off x="838200" y="2743203"/>
            <a:ext cx="7380288" cy="523876"/>
            <a:chOff x="528" y="1728"/>
            <a:chExt cx="4649" cy="330"/>
          </a:xfrm>
        </p:grpSpPr>
        <p:sp>
          <p:nvSpPr>
            <p:cNvPr id="158728" name="Rectangle 4"/>
            <p:cNvSpPr>
              <a:spLocks noChangeArrowheads="1"/>
            </p:cNvSpPr>
            <p:nvPr/>
          </p:nvSpPr>
          <p:spPr bwMode="auto">
            <a:xfrm>
              <a:off x="528" y="1728"/>
              <a:ext cx="18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Step 1:  NO + Br</a:t>
              </a:r>
              <a:r>
                <a:rPr lang="en-US" altLang="nb-NO" sz="2800" baseline="-25000"/>
                <a:t>2</a:t>
              </a:r>
              <a:endParaRPr lang="en-US" altLang="nb-NO" sz="2800"/>
            </a:p>
          </p:txBody>
        </p:sp>
        <p:sp>
          <p:nvSpPr>
            <p:cNvPr id="158729" name="Rectangle 6"/>
            <p:cNvSpPr>
              <a:spLocks noChangeArrowheads="1"/>
            </p:cNvSpPr>
            <p:nvPr/>
          </p:nvSpPr>
          <p:spPr bwMode="auto">
            <a:xfrm>
              <a:off x="3456" y="1728"/>
              <a:ext cx="17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dirty="0"/>
                <a:t>NOBr</a:t>
              </a:r>
              <a:r>
                <a:rPr lang="en-US" altLang="nb-NO" sz="2800" baseline="-25000" dirty="0"/>
                <a:t>2</a:t>
              </a:r>
              <a:r>
                <a:rPr lang="en-US" altLang="nb-NO" sz="2800" dirty="0"/>
                <a:t>     </a:t>
              </a:r>
              <a:r>
                <a:rPr lang="en-US" altLang="nb-NO" sz="2800" dirty="0" smtClean="0"/>
                <a:t>(</a:t>
              </a:r>
              <a:r>
                <a:rPr lang="en-US" altLang="nb-NO" sz="2800" dirty="0" err="1" smtClean="0"/>
                <a:t>rask</a:t>
              </a:r>
              <a:r>
                <a:rPr lang="en-US" altLang="nb-NO" sz="2800" dirty="0" smtClean="0"/>
                <a:t>)</a:t>
              </a:r>
              <a:endParaRPr lang="en-US" altLang="nb-NO" sz="2800" dirty="0"/>
            </a:p>
          </p:txBody>
        </p:sp>
        <p:pic>
          <p:nvPicPr>
            <p:cNvPr id="158730" name="Picture 10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1816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Raskt</a:t>
            </a:r>
            <a:r>
              <a:rPr lang="en-US" altLang="nb-NO" dirty="0"/>
              <a:t> </a:t>
            </a:r>
            <a:r>
              <a:rPr lang="en-US" altLang="nb-NO" dirty="0" err="1"/>
              <a:t>første</a:t>
            </a:r>
            <a:r>
              <a:rPr lang="en-US" altLang="nb-NO" dirty="0"/>
              <a:t> </a:t>
            </a:r>
            <a:r>
              <a:rPr lang="en-US" altLang="nb-NO" dirty="0" err="1"/>
              <a:t>steg</a:t>
            </a:r>
            <a:endParaRPr lang="en-US" altLang="nb-NO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846640" cy="5072062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Raten til totalreaksjonen er avhengig av det sene steget i reaksjonen</a:t>
            </a:r>
          </a:p>
          <a:p>
            <a:pPr eaLnBrk="1" hangingPunct="1"/>
            <a:r>
              <a:rPr lang="nb-NO" altLang="nb-NO" dirty="0" smtClean="0"/>
              <a:t>Rateloven for det steget ville vært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nb-NO" altLang="nb-NO" dirty="0" smtClean="0"/>
          </a:p>
          <a:p>
            <a:pPr algn="ctr" eaLnBrk="1" hangingPunct="1">
              <a:buFontTx/>
              <a:buNone/>
            </a:pPr>
            <a:r>
              <a:rPr lang="nb-NO" altLang="nb-NO" dirty="0" smtClean="0"/>
              <a:t>Rate = </a:t>
            </a:r>
            <a:r>
              <a:rPr lang="nb-NO" altLang="nb-NO" i="1" dirty="0" smtClean="0"/>
              <a:t>k</a:t>
            </a:r>
            <a:r>
              <a:rPr lang="nb-NO" altLang="nb-NO" i="1" baseline="-25000" dirty="0" smtClean="0"/>
              <a:t>2</a:t>
            </a:r>
            <a:r>
              <a:rPr lang="nb-NO" altLang="nb-NO" dirty="0" smtClean="0"/>
              <a:t> [NOBr</a:t>
            </a:r>
            <a:r>
              <a:rPr lang="nb-NO" altLang="nb-NO" baseline="-25000" dirty="0" smtClean="0"/>
              <a:t>2</a:t>
            </a:r>
            <a:r>
              <a:rPr lang="nb-NO" altLang="nb-NO" dirty="0" smtClean="0"/>
              <a:t>] [NO]</a:t>
            </a:r>
          </a:p>
          <a:p>
            <a:pPr eaLnBrk="1" hangingPunct="1"/>
            <a:r>
              <a:rPr lang="nb-NO" altLang="nb-NO" dirty="0" smtClean="0"/>
              <a:t>Men hvordan kan vi bestemme [NOBr</a:t>
            </a:r>
            <a:r>
              <a:rPr lang="nb-NO" altLang="nb-NO" baseline="-25000" dirty="0" smtClean="0"/>
              <a:t>2</a:t>
            </a:r>
            <a:r>
              <a:rPr lang="nb-NO" altLang="nb-NO" dirty="0" smtClean="0"/>
              <a:t>]?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27088" y="3933825"/>
            <a:ext cx="735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/>
              <a:t>Step 2:  NOBr</a:t>
            </a:r>
            <a:r>
              <a:rPr lang="en-US" altLang="nb-NO" sz="2800" baseline="-25000"/>
              <a:t>2</a:t>
            </a:r>
            <a:r>
              <a:rPr lang="en-US" altLang="nb-NO" sz="2800"/>
              <a:t> + NO </a:t>
            </a:r>
            <a:r>
              <a:rPr lang="en-US" altLang="nb-NO" sz="2800">
                <a:sym typeface="Symbol" panose="05050102010706020507" pitchFamily="18" charset="2"/>
              </a:rPr>
              <a:t> 2 NOBr     (slow)</a:t>
            </a:r>
            <a:endParaRPr lang="en-US" altLang="nb-NO" sz="2800"/>
          </a:p>
        </p:txBody>
      </p:sp>
      <p:grpSp>
        <p:nvGrpSpPr>
          <p:cNvPr id="160774" name="Group 12"/>
          <p:cNvGrpSpPr>
            <a:grpSpLocks/>
          </p:cNvGrpSpPr>
          <p:nvPr/>
        </p:nvGrpSpPr>
        <p:grpSpPr bwMode="auto">
          <a:xfrm>
            <a:off x="827088" y="3362325"/>
            <a:ext cx="7159625" cy="519113"/>
            <a:chOff x="528" y="1728"/>
            <a:chExt cx="4510" cy="327"/>
          </a:xfrm>
        </p:grpSpPr>
        <p:sp>
          <p:nvSpPr>
            <p:cNvPr id="160775" name="Rectangle 4"/>
            <p:cNvSpPr>
              <a:spLocks noChangeArrowheads="1"/>
            </p:cNvSpPr>
            <p:nvPr/>
          </p:nvSpPr>
          <p:spPr bwMode="auto">
            <a:xfrm>
              <a:off x="528" y="1728"/>
              <a:ext cx="18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Step 1:  NO + Br</a:t>
              </a:r>
              <a:r>
                <a:rPr lang="en-US" altLang="nb-NO" sz="2800" baseline="-25000"/>
                <a:t>2</a:t>
              </a:r>
              <a:endParaRPr lang="en-US" altLang="nb-NO" sz="2800"/>
            </a:p>
          </p:txBody>
        </p:sp>
        <p:sp>
          <p:nvSpPr>
            <p:cNvPr id="160776" name="Rectangle 6"/>
            <p:cNvSpPr>
              <a:spLocks noChangeArrowheads="1"/>
            </p:cNvSpPr>
            <p:nvPr/>
          </p:nvSpPr>
          <p:spPr bwMode="auto">
            <a:xfrm>
              <a:off x="3456" y="1728"/>
              <a:ext cx="15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NOBr</a:t>
              </a:r>
              <a:r>
                <a:rPr lang="en-US" altLang="nb-NO" sz="2800" baseline="-25000"/>
                <a:t>2</a:t>
              </a:r>
              <a:r>
                <a:rPr lang="en-US" altLang="nb-NO" sz="2800"/>
                <a:t>     (fast)</a:t>
              </a:r>
            </a:p>
          </p:txBody>
        </p:sp>
        <p:pic>
          <p:nvPicPr>
            <p:cNvPr id="160777" name="Picture 10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1816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Raskt</a:t>
            </a:r>
            <a:r>
              <a:rPr lang="en-US" altLang="nb-NO" dirty="0"/>
              <a:t> </a:t>
            </a:r>
            <a:r>
              <a:rPr lang="en-US" altLang="nb-NO" dirty="0" err="1"/>
              <a:t>første</a:t>
            </a:r>
            <a:r>
              <a:rPr lang="en-US" altLang="nb-NO" dirty="0"/>
              <a:t> </a:t>
            </a:r>
            <a:r>
              <a:rPr lang="en-US" altLang="nb-NO" dirty="0" err="1"/>
              <a:t>steg</a:t>
            </a:r>
            <a:endParaRPr lang="en-US" altLang="nb-NO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/>
              <a:t>NOBr</a:t>
            </a:r>
            <a:r>
              <a:rPr lang="nb-NO" altLang="nb-NO" baseline="-25000" dirty="0" smtClean="0"/>
              <a:t>2</a:t>
            </a:r>
            <a:r>
              <a:rPr lang="nb-NO" altLang="nb-NO" dirty="0" smtClean="0"/>
              <a:t> </a:t>
            </a:r>
            <a:r>
              <a:rPr lang="nb-NO" altLang="nb-NO" dirty="0"/>
              <a:t>k</a:t>
            </a:r>
            <a:r>
              <a:rPr lang="nb-NO" altLang="nb-NO" dirty="0" smtClean="0"/>
              <a:t>an reagere på to måter</a:t>
            </a:r>
          </a:p>
          <a:p>
            <a:pPr lvl="1" eaLnBrk="1" hangingPunct="1"/>
            <a:r>
              <a:rPr lang="nb-NO" altLang="nb-NO" dirty="0" smtClean="0"/>
              <a:t>Med NO og danne </a:t>
            </a:r>
            <a:r>
              <a:rPr lang="nb-NO" altLang="nb-NO" dirty="0" err="1" smtClean="0"/>
              <a:t>NOBr</a:t>
            </a:r>
            <a:endParaRPr lang="nb-NO" altLang="nb-NO" dirty="0" smtClean="0"/>
          </a:p>
          <a:p>
            <a:pPr lvl="1" eaLnBrk="1" hangingPunct="1"/>
            <a:r>
              <a:rPr lang="nb-NO" altLang="nb-NO" dirty="0" smtClean="0"/>
              <a:t>Ved dekomponering og </a:t>
            </a:r>
            <a:r>
              <a:rPr lang="nb-NO" altLang="nb-NO" dirty="0" err="1" smtClean="0"/>
              <a:t>redanne</a:t>
            </a:r>
            <a:r>
              <a:rPr lang="nb-NO" altLang="nb-NO" dirty="0" smtClean="0"/>
              <a:t> NO and Br</a:t>
            </a:r>
            <a:r>
              <a:rPr lang="nb-NO" altLang="nb-NO" baseline="-25000" dirty="0" smtClean="0"/>
              <a:t>2</a:t>
            </a:r>
            <a:endParaRPr lang="nb-NO" altLang="nb-NO" baseline="-250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nb-NO" altLang="nb-NO" dirty="0" smtClean="0"/>
              <a:t>Siden reaktanter og produkter i det første steget er i likevekt (steady </a:t>
            </a:r>
            <a:r>
              <a:rPr lang="nb-NO" altLang="nb-NO" dirty="0" err="1" smtClean="0"/>
              <a:t>state</a:t>
            </a:r>
            <a:r>
              <a:rPr lang="nb-NO" altLang="nb-NO" dirty="0" smtClean="0"/>
              <a:t>) har vi at</a:t>
            </a:r>
          </a:p>
          <a:p>
            <a:pPr lvl="1" eaLnBrk="1" hangingPunct="1"/>
            <a:r>
              <a:rPr lang="nb-NO" altLang="nb-NO" dirty="0" smtClean="0"/>
              <a:t>Rate</a:t>
            </a:r>
            <a:r>
              <a:rPr lang="nb-NO" altLang="nb-NO" i="1" baseline="-25000" dirty="0" smtClean="0"/>
              <a:t>forward</a:t>
            </a:r>
            <a:r>
              <a:rPr lang="nb-NO" altLang="nb-NO" dirty="0" smtClean="0"/>
              <a:t> = </a:t>
            </a:r>
            <a:r>
              <a:rPr lang="nb-NO" altLang="nb-NO" dirty="0" err="1" smtClean="0"/>
              <a:t>Rate</a:t>
            </a:r>
            <a:r>
              <a:rPr lang="nb-NO" altLang="nb-NO" i="1" baseline="-25000" dirty="0" err="1" smtClean="0"/>
              <a:t>reverse</a:t>
            </a:r>
            <a:endParaRPr lang="nb-NO" altLang="nb-NO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Raskt</a:t>
            </a:r>
            <a:r>
              <a:rPr lang="en-US" altLang="nb-NO" dirty="0"/>
              <a:t> </a:t>
            </a:r>
            <a:r>
              <a:rPr lang="en-US" altLang="nb-NO" dirty="0" err="1"/>
              <a:t>første</a:t>
            </a:r>
            <a:r>
              <a:rPr lang="en-US" altLang="nb-NO" dirty="0"/>
              <a:t> </a:t>
            </a:r>
            <a:r>
              <a:rPr lang="en-US" altLang="nb-NO" dirty="0" err="1"/>
              <a:t>steg</a:t>
            </a:r>
            <a:endParaRPr lang="en-US" altLang="nb-NO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b-NO" dirty="0" err="1" smtClean="0"/>
              <a:t>Siden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Rate</a:t>
            </a:r>
            <a:r>
              <a:rPr lang="en-US" altLang="nb-NO" i="1" baseline="-25000" dirty="0" err="1" smtClean="0"/>
              <a:t>f</a:t>
            </a:r>
            <a:r>
              <a:rPr lang="en-US" altLang="nb-NO" dirty="0" smtClean="0"/>
              <a:t> = Rate</a:t>
            </a:r>
            <a:r>
              <a:rPr lang="en-US" altLang="nb-NO" i="1" baseline="-25000" dirty="0" smtClean="0"/>
              <a:t>r </a:t>
            </a:r>
            <a:r>
              <a:rPr lang="en-US" altLang="nb-NO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endParaRPr lang="en-US" altLang="nb-NO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nb-NO" i="1" dirty="0" smtClean="0"/>
              <a:t>k</a:t>
            </a:r>
            <a:r>
              <a:rPr lang="en-US" altLang="nb-NO" baseline="-25000" dirty="0" smtClean="0"/>
              <a:t>1</a:t>
            </a:r>
            <a:r>
              <a:rPr lang="en-US" altLang="nb-NO" dirty="0" smtClean="0"/>
              <a:t> [NO] [Br</a:t>
            </a:r>
            <a:r>
              <a:rPr lang="en-US" altLang="nb-NO" baseline="-25000" dirty="0" smtClean="0"/>
              <a:t>2</a:t>
            </a:r>
            <a:r>
              <a:rPr lang="en-US" altLang="nb-NO" dirty="0" smtClean="0"/>
              <a:t>] = </a:t>
            </a:r>
            <a:r>
              <a:rPr lang="en-US" altLang="nb-NO" i="1" dirty="0" smtClean="0"/>
              <a:t>k</a:t>
            </a:r>
            <a:r>
              <a:rPr lang="en-US" altLang="nb-NO" baseline="-25000" dirty="0" smtClean="0"/>
              <a:t>−1</a:t>
            </a:r>
            <a:r>
              <a:rPr lang="en-US" altLang="nb-NO" dirty="0" smtClean="0"/>
              <a:t> [NOBr</a:t>
            </a:r>
            <a:r>
              <a:rPr lang="en-US" altLang="nb-NO" baseline="-25000" dirty="0" smtClean="0"/>
              <a:t>2</a:t>
            </a:r>
            <a:r>
              <a:rPr lang="en-US" altLang="nb-NO" dirty="0" smtClean="0"/>
              <a:t>]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nb-NO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nb-NO" dirty="0" err="1" smtClean="0"/>
              <a:t>Ved</a:t>
            </a:r>
            <a:r>
              <a:rPr lang="en-US" altLang="nb-NO" dirty="0" smtClean="0"/>
              <a:t> å </a:t>
            </a:r>
            <a:r>
              <a:rPr lang="en-US" altLang="nb-NO" dirty="0" err="1" smtClean="0"/>
              <a:t>løse</a:t>
            </a:r>
            <a:r>
              <a:rPr lang="en-US" altLang="nb-NO" dirty="0" smtClean="0"/>
              <a:t> for [NOBr</a:t>
            </a:r>
            <a:r>
              <a:rPr lang="en-US" altLang="nb-NO" baseline="-25000" dirty="0" smtClean="0"/>
              <a:t>2</a:t>
            </a:r>
            <a:r>
              <a:rPr lang="en-US" altLang="nb-NO" dirty="0" smtClean="0"/>
              <a:t>] </a:t>
            </a:r>
            <a:r>
              <a:rPr lang="en-US" altLang="nb-NO" dirty="0" err="1" smtClean="0"/>
              <a:t>får</a:t>
            </a:r>
            <a:r>
              <a:rPr lang="en-US" altLang="nb-NO" dirty="0" smtClean="0"/>
              <a:t> vi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51088" y="4876800"/>
            <a:ext cx="4440237" cy="946150"/>
            <a:chOff x="1159" y="3217"/>
            <a:chExt cx="2797" cy="596"/>
          </a:xfrm>
        </p:grpSpPr>
        <p:grpSp>
          <p:nvGrpSpPr>
            <p:cNvPr id="164870" name="Group 6"/>
            <p:cNvGrpSpPr>
              <a:grpSpLocks/>
            </p:cNvGrpSpPr>
            <p:nvPr/>
          </p:nvGrpSpPr>
          <p:grpSpPr bwMode="auto">
            <a:xfrm>
              <a:off x="1159" y="3217"/>
              <a:ext cx="432" cy="596"/>
              <a:chOff x="1159" y="3217"/>
              <a:chExt cx="432" cy="596"/>
            </a:xfrm>
          </p:grpSpPr>
          <p:sp>
            <p:nvSpPr>
              <p:cNvPr id="164872" name="Rectangle 4"/>
              <p:cNvSpPr>
                <a:spLocks noChangeArrowheads="1"/>
              </p:cNvSpPr>
              <p:nvPr/>
            </p:nvSpPr>
            <p:spPr bwMode="auto">
              <a:xfrm>
                <a:off x="1187" y="3217"/>
                <a:ext cx="401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 i="1"/>
                  <a:t>k</a:t>
                </a:r>
                <a:r>
                  <a:rPr lang="en-US" altLang="nb-NO" sz="2800" baseline="-25000"/>
                  <a:t>1</a:t>
                </a:r>
                <a:endParaRPr lang="en-US" altLang="nb-NO" sz="280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 i="1"/>
                  <a:t>k</a:t>
                </a:r>
                <a:r>
                  <a:rPr lang="en-US" altLang="nb-NO" sz="2800" baseline="-25000">
                    <a:cs typeface="Arial" panose="020B0604020202020204" pitchFamily="34" charset="0"/>
                  </a:rPr>
                  <a:t>−</a:t>
                </a:r>
                <a:r>
                  <a:rPr lang="en-US" altLang="nb-NO" sz="2800" baseline="-25000"/>
                  <a:t>1</a:t>
                </a:r>
                <a:endParaRPr lang="en-US" altLang="nb-NO" sz="2800" i="1"/>
              </a:p>
            </p:txBody>
          </p:sp>
          <p:sp>
            <p:nvSpPr>
              <p:cNvPr id="164873" name="Line 5"/>
              <p:cNvSpPr>
                <a:spLocks noChangeShapeType="1"/>
              </p:cNvSpPr>
              <p:nvPr/>
            </p:nvSpPr>
            <p:spPr bwMode="auto">
              <a:xfrm>
                <a:off x="1159" y="3545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64871" name="Rectangle 8"/>
            <p:cNvSpPr>
              <a:spLocks noChangeArrowheads="1"/>
            </p:cNvSpPr>
            <p:nvPr/>
          </p:nvSpPr>
          <p:spPr bwMode="auto">
            <a:xfrm>
              <a:off x="1584" y="3333"/>
              <a:ext cx="2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[NO] [Br</a:t>
              </a:r>
              <a:r>
                <a:rPr lang="en-US" altLang="nb-NO" baseline="-25000"/>
                <a:t>2</a:t>
              </a:r>
              <a:r>
                <a:rPr lang="en-US" altLang="nb-NO"/>
                <a:t>] = [NOBr</a:t>
              </a:r>
              <a:r>
                <a:rPr lang="en-US" altLang="nb-NO" baseline="-25000"/>
                <a:t>2</a:t>
              </a:r>
              <a:r>
                <a:rPr lang="en-US" altLang="nb-NO"/>
                <a:t>]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Raskt</a:t>
            </a:r>
            <a:r>
              <a:rPr lang="en-US" altLang="nb-NO" dirty="0"/>
              <a:t> </a:t>
            </a:r>
            <a:r>
              <a:rPr lang="en-US" altLang="nb-NO" dirty="0" err="1"/>
              <a:t>første</a:t>
            </a:r>
            <a:r>
              <a:rPr lang="en-US" altLang="nb-NO" dirty="0"/>
              <a:t> </a:t>
            </a:r>
            <a:r>
              <a:rPr lang="en-US" altLang="nb-NO" dirty="0" err="1"/>
              <a:t>steg</a:t>
            </a:r>
            <a:endParaRPr lang="en-US" altLang="nb-NO" dirty="0" smtClean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dirty="0" smtClean="0"/>
              <a:t>	Ved å erstatte dette uttrykket for [NOBr</a:t>
            </a:r>
            <a:r>
              <a:rPr lang="nb-NO" altLang="nb-NO" baseline="-25000" dirty="0" smtClean="0"/>
              <a:t>2</a:t>
            </a:r>
            <a:r>
              <a:rPr lang="nb-NO" altLang="nb-NO" dirty="0" smtClean="0"/>
              <a:t>] i rateloven for det ratebestemmende steget får vi at</a:t>
            </a:r>
          </a:p>
        </p:txBody>
      </p:sp>
      <p:grpSp>
        <p:nvGrpSpPr>
          <p:cNvPr id="166917" name="Group 13"/>
          <p:cNvGrpSpPr>
            <a:grpSpLocks/>
          </p:cNvGrpSpPr>
          <p:nvPr/>
        </p:nvGrpSpPr>
        <p:grpSpPr bwMode="auto">
          <a:xfrm>
            <a:off x="2133600" y="3527425"/>
            <a:ext cx="4892675" cy="946150"/>
            <a:chOff x="1344" y="2222"/>
            <a:chExt cx="3082" cy="596"/>
          </a:xfrm>
        </p:grpSpPr>
        <p:grpSp>
          <p:nvGrpSpPr>
            <p:cNvPr id="166919" name="Group 12"/>
            <p:cNvGrpSpPr>
              <a:grpSpLocks/>
            </p:cNvGrpSpPr>
            <p:nvPr/>
          </p:nvGrpSpPr>
          <p:grpSpPr bwMode="auto">
            <a:xfrm>
              <a:off x="1344" y="2222"/>
              <a:ext cx="1440" cy="596"/>
              <a:chOff x="1344" y="2222"/>
              <a:chExt cx="1440" cy="596"/>
            </a:xfrm>
          </p:grpSpPr>
          <p:grpSp>
            <p:nvGrpSpPr>
              <p:cNvPr id="166921" name="Group 6"/>
              <p:cNvGrpSpPr>
                <a:grpSpLocks/>
              </p:cNvGrpSpPr>
              <p:nvPr/>
            </p:nvGrpSpPr>
            <p:grpSpPr bwMode="auto">
              <a:xfrm>
                <a:off x="2208" y="2222"/>
                <a:ext cx="576" cy="596"/>
                <a:chOff x="2016" y="2608"/>
                <a:chExt cx="576" cy="596"/>
              </a:xfrm>
            </p:grpSpPr>
            <p:sp>
              <p:nvSpPr>
                <p:cNvPr id="166923" name="Rectangle 4"/>
                <p:cNvSpPr>
                  <a:spLocks noChangeArrowheads="1"/>
                </p:cNvSpPr>
                <p:nvPr/>
              </p:nvSpPr>
              <p:spPr bwMode="auto">
                <a:xfrm>
                  <a:off x="2043" y="2608"/>
                  <a:ext cx="50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 i="1"/>
                    <a:t>k</a:t>
                  </a:r>
                  <a:r>
                    <a:rPr lang="en-US" altLang="nb-NO" sz="2800" baseline="-25000"/>
                    <a:t>2</a:t>
                  </a:r>
                  <a:r>
                    <a:rPr lang="en-US" altLang="nb-NO" sz="2800" i="1"/>
                    <a:t>k</a:t>
                  </a:r>
                  <a:r>
                    <a:rPr lang="en-US" altLang="nb-NO" sz="2800" baseline="-25000"/>
                    <a:t>1</a:t>
                  </a:r>
                  <a:endParaRPr lang="en-US" altLang="nb-NO" sz="2800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 i="1"/>
                    <a:t>k</a:t>
                  </a:r>
                  <a:r>
                    <a:rPr lang="en-US" altLang="nb-NO" sz="2800" baseline="-25000">
                      <a:cs typeface="Arial" panose="020B0604020202020204" pitchFamily="34" charset="0"/>
                    </a:rPr>
                    <a:t>−</a:t>
                  </a:r>
                  <a:r>
                    <a:rPr lang="en-US" altLang="nb-NO" sz="2800" baseline="-25000"/>
                    <a:t>1</a:t>
                  </a:r>
                  <a:endParaRPr lang="en-US" altLang="nb-NO" sz="2800" i="1"/>
                </a:p>
              </p:txBody>
            </p:sp>
            <p:sp>
              <p:nvSpPr>
                <p:cNvPr id="166924" name="Line 5"/>
                <p:cNvSpPr>
                  <a:spLocks noChangeShapeType="1"/>
                </p:cNvSpPr>
                <p:nvPr/>
              </p:nvSpPr>
              <p:spPr bwMode="auto">
                <a:xfrm>
                  <a:off x="2016" y="2942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166922" name="Rectangle 7"/>
              <p:cNvSpPr>
                <a:spLocks noChangeArrowheads="1"/>
              </p:cNvSpPr>
              <p:nvPr/>
            </p:nvSpPr>
            <p:spPr bwMode="auto">
              <a:xfrm>
                <a:off x="1344" y="2391"/>
                <a:ext cx="78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Rate =</a:t>
                </a:r>
              </a:p>
            </p:txBody>
          </p:sp>
        </p:grpSp>
        <p:sp>
          <p:nvSpPr>
            <p:cNvPr id="166920" name="Rectangle 9"/>
            <p:cNvSpPr>
              <a:spLocks noChangeArrowheads="1"/>
            </p:cNvSpPr>
            <p:nvPr/>
          </p:nvSpPr>
          <p:spPr bwMode="auto">
            <a:xfrm>
              <a:off x="2832" y="2391"/>
              <a:ext cx="15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dirty="0"/>
                <a:t>[NO] [Br</a:t>
              </a:r>
              <a:r>
                <a:rPr lang="en-US" altLang="nb-NO" sz="2800" baseline="-25000" dirty="0"/>
                <a:t>2</a:t>
              </a:r>
              <a:r>
                <a:rPr lang="en-US" altLang="nb-NO" sz="2800" dirty="0"/>
                <a:t>] [NO]</a:t>
              </a:r>
            </a:p>
          </p:txBody>
        </p:sp>
      </p:grp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987824" y="4537868"/>
            <a:ext cx="241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dirty="0"/>
              <a:t>= </a:t>
            </a:r>
            <a:r>
              <a:rPr lang="en-US" altLang="nb-NO" sz="2800" i="1" dirty="0"/>
              <a:t>k</a:t>
            </a:r>
            <a:r>
              <a:rPr lang="en-US" altLang="nb-NO" sz="2800" dirty="0"/>
              <a:t> [NO]</a:t>
            </a:r>
            <a:r>
              <a:rPr lang="en-US" altLang="nb-NO" sz="2800" baseline="30000" dirty="0"/>
              <a:t>2</a:t>
            </a:r>
            <a:r>
              <a:rPr lang="en-US" altLang="nb-NO" sz="2800" dirty="0"/>
              <a:t> [Br</a:t>
            </a:r>
            <a:r>
              <a:rPr lang="en-US" altLang="nb-NO" sz="2800" baseline="-25000" dirty="0"/>
              <a:t>2</a:t>
            </a:r>
            <a:r>
              <a:rPr lang="en-US" altLang="nb-NO" sz="2800" dirty="0"/>
              <a:t>]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15616" y="51054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C82E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C82E3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82E3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82E3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nb-NO" altLang="nb-NO" kern="0" dirty="0" smtClean="0"/>
              <a:t>Som er likt det eksperiment bestemte uttrykket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endParaRPr lang="en-US" altLang="nb-NO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dirty="0" smtClean="0"/>
              <a:t>	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å </a:t>
            </a:r>
            <a:r>
              <a:rPr lang="en-US" altLang="nb-NO" sz="2800" dirty="0" err="1" smtClean="0"/>
              <a:t>måle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endringer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i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konsentrasjon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enten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reaktanter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eller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produkt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kan</a:t>
            </a:r>
            <a:r>
              <a:rPr lang="en-US" altLang="nb-NO" sz="2800" dirty="0" smtClean="0"/>
              <a:t> vi </a:t>
            </a:r>
            <a:r>
              <a:rPr lang="en-US" altLang="nb-NO" sz="2800" dirty="0" err="1" smtClean="0"/>
              <a:t>beregne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reaksjonsraten</a:t>
            </a:r>
            <a:endParaRPr lang="en-US" altLang="nb-NO" sz="2800" dirty="0" smtClean="0"/>
          </a:p>
        </p:txBody>
      </p:sp>
      <p:pic>
        <p:nvPicPr>
          <p:cNvPr id="15365" name="Picture 6" descr="1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>
            <a:fillRect/>
          </a:stretch>
        </p:blipFill>
        <p:spPr>
          <a:xfrm>
            <a:off x="1667960" y="1124744"/>
            <a:ext cx="5639104" cy="299005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 på oppg. 14.10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</a:t>
            </a:r>
            <a:r>
              <a:rPr lang="en-US" sz="1000" smtClean="0"/>
              <a:t>2009, Prentice-Hall, Inc.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2930781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Katalysatorer</a:t>
            </a:r>
            <a:endParaRPr lang="en-US" altLang="nb-NO" dirty="0" smtClean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nb-NO" sz="2800" dirty="0" err="1" smtClean="0"/>
              <a:t>Katalysatorer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øker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reaksjonsraten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å </a:t>
            </a:r>
            <a:r>
              <a:rPr lang="en-US" altLang="nb-NO" sz="2800" dirty="0" err="1" smtClean="0"/>
              <a:t>senke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aktiveringsenergien</a:t>
            </a:r>
            <a:endParaRPr lang="en-US" altLang="nb-NO" sz="2800" dirty="0" smtClean="0"/>
          </a:p>
          <a:p>
            <a:pPr eaLnBrk="1" hangingPunct="1"/>
            <a:r>
              <a:rPr lang="en-US" altLang="nb-NO" sz="2800" dirty="0" err="1" smtClean="0"/>
              <a:t>Katalysatoren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endrer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reaksjonsmekanismen</a:t>
            </a:r>
            <a:r>
              <a:rPr lang="en-US" altLang="nb-NO" sz="2800" dirty="0" smtClean="0"/>
              <a:t> (vi </a:t>
            </a:r>
            <a:r>
              <a:rPr lang="en-US" altLang="nb-NO" sz="2800" dirty="0" err="1" smtClean="0"/>
              <a:t>får</a:t>
            </a:r>
            <a:r>
              <a:rPr lang="en-US" altLang="nb-NO" sz="2800" dirty="0" smtClean="0"/>
              <a:t> et </a:t>
            </a:r>
            <a:r>
              <a:rPr lang="en-US" altLang="nb-NO" sz="2800" dirty="0" err="1" smtClean="0"/>
              <a:t>annet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aktivert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kompleks</a:t>
            </a:r>
            <a:r>
              <a:rPr lang="en-US" altLang="nb-NO" sz="2800" dirty="0" smtClean="0"/>
              <a:t>)</a:t>
            </a:r>
          </a:p>
        </p:txBody>
      </p:sp>
      <p:pic>
        <p:nvPicPr>
          <p:cNvPr id="168965" name="Picture 7" descr="14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"/>
          <a:stretch>
            <a:fillRect/>
          </a:stretch>
        </p:blipFill>
        <p:spPr>
          <a:xfrm>
            <a:off x="838200" y="3962400"/>
            <a:ext cx="4267200" cy="2692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/>
              <a:t>Katalysatorer</a:t>
            </a:r>
            <a:endParaRPr lang="en-US" altLang="nb-NO" dirty="0" smtClean="0"/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124200" cy="457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nb-NO" sz="2800" dirty="0" err="1" smtClean="0"/>
              <a:t>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måte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katalysator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kan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øke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reaksjonsfarten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på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å </a:t>
            </a:r>
            <a:r>
              <a:rPr lang="en-US" altLang="nb-NO" sz="2800" dirty="0" err="1" smtClean="0"/>
              <a:t>holde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reaktanten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sammen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og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gjøre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det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lette</a:t>
            </a:r>
            <a:r>
              <a:rPr lang="en-US" altLang="nb-NO" sz="2800" dirty="0" smtClean="0"/>
              <a:t> å </a:t>
            </a:r>
            <a:r>
              <a:rPr lang="en-US" altLang="nb-NO" sz="2800" dirty="0" err="1" smtClean="0"/>
              <a:t>bryte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bindinger</a:t>
            </a:r>
            <a:endParaRPr lang="en-US" altLang="nb-NO" sz="2800" dirty="0" smtClean="0"/>
          </a:p>
        </p:txBody>
      </p:sp>
      <p:pic>
        <p:nvPicPr>
          <p:cNvPr id="171013" name="Picture 5" descr="14_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>
            <a:fillRect/>
          </a:stretch>
        </p:blipFill>
        <p:spPr>
          <a:xfrm>
            <a:off x="3352800" y="2057400"/>
            <a:ext cx="5334000" cy="3325813"/>
          </a:xfrm>
        </p:spPr>
      </p:pic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Katalysatorer</a:t>
            </a:r>
            <a:endParaRPr lang="en-US" altLang="nb-NO" dirty="0" smtClean="0"/>
          </a:p>
        </p:txBody>
      </p:sp>
      <p:sp>
        <p:nvSpPr>
          <p:cNvPr id="173060" name="Rectangle 7"/>
          <p:cNvSpPr>
            <a:spLocks noChangeArrowheads="1"/>
          </p:cNvSpPr>
          <p:nvPr/>
        </p:nvSpPr>
        <p:spPr bwMode="auto">
          <a:xfrm>
            <a:off x="0" y="692150"/>
            <a:ext cx="9144000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 b="1">
                <a:solidFill>
                  <a:schemeClr val="accent2"/>
                </a:solidFill>
                <a:cs typeface="Times New Roman" panose="02020603050405020304" pitchFamily="18" charset="0"/>
              </a:rPr>
              <a:t>Heterogeneous catalysis in </a:t>
            </a:r>
            <a:r>
              <a:rPr lang="en-GB" altLang="nb-NO" sz="2000" b="1">
                <a:solidFill>
                  <a:srgbClr val="FF3300"/>
                </a:solidFill>
                <a:cs typeface="Times New Roman" panose="02020603050405020304" pitchFamily="18" charset="0"/>
              </a:rPr>
              <a:t>Ammonium synthesis</a:t>
            </a:r>
            <a:endParaRPr lang="en-GB" altLang="nb-NO" sz="120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306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657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54102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814763" cy="18732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825"/>
            <a:ext cx="889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5" name="Rectangle 21"/>
          <p:cNvSpPr>
            <a:spLocks noChangeArrowheads="1"/>
          </p:cNvSpPr>
          <p:nvPr/>
        </p:nvSpPr>
        <p:spPr bwMode="auto">
          <a:xfrm>
            <a:off x="5653088" y="3284538"/>
            <a:ext cx="3490912" cy="1169987"/>
          </a:xfrm>
          <a:prstGeom prst="rect">
            <a:avLst/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400" b="1" dirty="0">
                <a:solidFill>
                  <a:schemeClr val="accent2"/>
                </a:solidFill>
              </a:rPr>
              <a:t>Iron oxide and few % of potassium oxide and Aluminium leads to generation of singlet H and N atoms (very reactive) react instantly and generate  ammonium.</a:t>
            </a:r>
          </a:p>
        </p:txBody>
      </p:sp>
      <p:pic>
        <p:nvPicPr>
          <p:cNvPr id="17306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06950"/>
            <a:ext cx="18716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165850"/>
            <a:ext cx="9134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Katalysatorer</a:t>
            </a:r>
            <a:endParaRPr lang="en-US" altLang="nb-NO" dirty="0" smtClean="0"/>
          </a:p>
        </p:txBody>
      </p:sp>
      <p:sp>
        <p:nvSpPr>
          <p:cNvPr id="175108" name="Rectangle 7"/>
          <p:cNvSpPr>
            <a:spLocks noChangeArrowheads="1"/>
          </p:cNvSpPr>
          <p:nvPr/>
        </p:nvSpPr>
        <p:spPr bwMode="auto">
          <a:xfrm>
            <a:off x="0" y="692150"/>
            <a:ext cx="9144000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Syntese</a:t>
            </a:r>
            <a:r>
              <a:rPr lang="en-GB" altLang="nb-NO" sz="20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0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av</a:t>
            </a:r>
            <a:r>
              <a:rPr lang="en-GB" altLang="nb-NO" sz="20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HNO</a:t>
            </a:r>
            <a:r>
              <a:rPr lang="en-GB" altLang="nb-NO" sz="2000" b="1" baseline="-250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3 </a:t>
            </a:r>
            <a:r>
              <a:rPr lang="en-GB" altLang="nb-NO" sz="20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0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og</a:t>
            </a:r>
            <a:r>
              <a:rPr lang="en-GB" altLang="nb-NO" sz="20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0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kunstgjødsel</a:t>
            </a:r>
            <a:endParaRPr lang="en-GB" altLang="nb-NO" sz="1200" baseline="-25000" dirty="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5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5632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Katalysatorer</a:t>
            </a:r>
            <a:endParaRPr lang="en-US" altLang="nb-NO" dirty="0" smtClean="0"/>
          </a:p>
        </p:txBody>
      </p:sp>
      <p:sp>
        <p:nvSpPr>
          <p:cNvPr id="177156" name="Rectangle 7"/>
          <p:cNvSpPr>
            <a:spLocks noChangeArrowheads="1"/>
          </p:cNvSpPr>
          <p:nvPr/>
        </p:nvSpPr>
        <p:spPr bwMode="auto">
          <a:xfrm>
            <a:off x="0" y="692150"/>
            <a:ext cx="9144000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Homogen</a:t>
            </a:r>
            <a:r>
              <a:rPr lang="en-GB" altLang="nb-NO" sz="20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0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katalyse</a:t>
            </a:r>
            <a:endParaRPr lang="en-GB" altLang="nb-NO" sz="1200" baseline="-25000" dirty="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7157" name="Rectangle 14"/>
          <p:cNvSpPr>
            <a:spLocks noChangeArrowheads="1"/>
          </p:cNvSpPr>
          <p:nvPr/>
        </p:nvSpPr>
        <p:spPr bwMode="auto">
          <a:xfrm>
            <a:off x="34925" y="1700213"/>
            <a:ext cx="9144000" cy="3911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 b="1">
                <a:solidFill>
                  <a:schemeClr val="accent2"/>
                </a:solidFill>
                <a:cs typeface="Times New Roman" panose="02020603050405020304" pitchFamily="18" charset="0"/>
              </a:rPr>
              <a:t>I</a:t>
            </a:r>
            <a:r>
              <a:rPr lang="en-GB" altLang="nb-NO" sz="2000" b="1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-  </a:t>
            </a:r>
            <a:r>
              <a:rPr lang="en-GB" altLang="nb-NO" sz="2000" b="1">
                <a:solidFill>
                  <a:schemeClr val="accent2"/>
                </a:solidFill>
                <a:cs typeface="Times New Roman" panose="02020603050405020304" pitchFamily="18" charset="0"/>
              </a:rPr>
              <a:t>ions (NaI)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nb-NO" sz="2000" b="1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2000" b="1">
                <a:solidFill>
                  <a:schemeClr val="accent2"/>
                </a:solidFill>
                <a:cs typeface="Times New Roman" panose="02020603050405020304" pitchFamily="18" charset="0"/>
              </a:rPr>
              <a:t>NaI(aq)                         Na</a:t>
            </a:r>
            <a:r>
              <a:rPr lang="en-GB" altLang="nb-NO" sz="2000" b="1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+</a:t>
            </a:r>
            <a:r>
              <a:rPr lang="en-GB" altLang="nb-NO" sz="2000" b="1">
                <a:solidFill>
                  <a:schemeClr val="accent2"/>
                </a:solidFill>
                <a:cs typeface="Times New Roman" panose="02020603050405020304" pitchFamily="18" charset="0"/>
              </a:rPr>
              <a:t>(aq) +I</a:t>
            </a:r>
            <a:r>
              <a:rPr lang="en-GB" altLang="nb-NO" sz="2000" b="1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-</a:t>
            </a:r>
            <a:r>
              <a:rPr lang="en-GB" altLang="nb-NO" sz="2000" b="1">
                <a:solidFill>
                  <a:schemeClr val="accent2"/>
                </a:solidFill>
                <a:cs typeface="Times New Roman" panose="02020603050405020304" pitchFamily="18" charset="0"/>
              </a:rPr>
              <a:t>(aq)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nb-NO" sz="2000" b="1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nb-NO" sz="2000">
                <a:solidFill>
                  <a:srgbClr val="FF3300"/>
                </a:solidFill>
                <a:cs typeface="Times New Roman" panose="02020603050405020304" pitchFamily="18" charset="0"/>
              </a:rPr>
              <a:t>H</a:t>
            </a:r>
            <a:r>
              <a:rPr lang="en-GB" altLang="nb-NO" sz="2000" baseline="-2500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r>
              <a:rPr lang="en-GB" altLang="nb-NO" sz="2000">
                <a:solidFill>
                  <a:srgbClr val="FF3300"/>
                </a:solidFill>
                <a:cs typeface="Times New Roman" panose="02020603050405020304" pitchFamily="18" charset="0"/>
              </a:rPr>
              <a:t>O</a:t>
            </a:r>
            <a:r>
              <a:rPr lang="en-GB" altLang="nb-NO" sz="2000" baseline="-2500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r>
              <a:rPr lang="en-GB" altLang="nb-NO" sz="2000">
                <a:solidFill>
                  <a:srgbClr val="FF3300"/>
                </a:solidFill>
                <a:cs typeface="Times New Roman" panose="02020603050405020304" pitchFamily="18" charset="0"/>
              </a:rPr>
              <a:t>(aq)  +I</a:t>
            </a:r>
            <a:r>
              <a:rPr lang="en-GB" altLang="nb-NO" sz="2000" baseline="30000">
                <a:solidFill>
                  <a:srgbClr val="FF3300"/>
                </a:solidFill>
                <a:cs typeface="Times New Roman" panose="02020603050405020304" pitchFamily="18" charset="0"/>
              </a:rPr>
              <a:t>-</a:t>
            </a:r>
            <a:r>
              <a:rPr lang="en-GB" altLang="nb-NO" sz="2000">
                <a:solidFill>
                  <a:srgbClr val="FF3300"/>
                </a:solidFill>
                <a:cs typeface="Times New Roman" panose="02020603050405020304" pitchFamily="18" charset="0"/>
              </a:rPr>
              <a:t>(aq)                            H</a:t>
            </a:r>
            <a:r>
              <a:rPr lang="en-GB" altLang="nb-NO" sz="2000" baseline="-2500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r>
              <a:rPr lang="en-GB" altLang="nb-NO" sz="2000">
                <a:solidFill>
                  <a:srgbClr val="FF3300"/>
                </a:solidFill>
                <a:cs typeface="Times New Roman" panose="02020603050405020304" pitchFamily="18" charset="0"/>
              </a:rPr>
              <a:t>O(l) + IO</a:t>
            </a:r>
            <a:r>
              <a:rPr lang="en-GB" altLang="nb-NO" sz="2000" baseline="30000">
                <a:solidFill>
                  <a:srgbClr val="FF3300"/>
                </a:solidFill>
                <a:cs typeface="Times New Roman" panose="02020603050405020304" pitchFamily="18" charset="0"/>
              </a:rPr>
              <a:t>-</a:t>
            </a:r>
            <a:r>
              <a:rPr lang="en-GB" altLang="nb-NO" sz="2000">
                <a:solidFill>
                  <a:srgbClr val="FF3300"/>
                </a:solidFill>
                <a:cs typeface="Times New Roman" panose="02020603050405020304" pitchFamily="18" charset="0"/>
              </a:rPr>
              <a:t>(aq)                                (I)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nb-NO" sz="2000" baseline="3000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</a:rPr>
              <a:t>H</a:t>
            </a:r>
            <a:r>
              <a:rPr lang="en-GB" altLang="nb-NO" sz="2000" baseline="-25000">
                <a:solidFill>
                  <a:srgbClr val="FF3300"/>
                </a:solidFill>
              </a:rPr>
              <a:t>2</a:t>
            </a:r>
            <a:r>
              <a:rPr lang="en-GB" altLang="nb-NO" sz="2000">
                <a:solidFill>
                  <a:srgbClr val="FF3300"/>
                </a:solidFill>
              </a:rPr>
              <a:t>O</a:t>
            </a:r>
            <a:r>
              <a:rPr lang="en-GB" altLang="nb-NO" sz="2000" baseline="-25000">
                <a:solidFill>
                  <a:srgbClr val="FF3300"/>
                </a:solidFill>
              </a:rPr>
              <a:t>2</a:t>
            </a:r>
            <a:r>
              <a:rPr lang="en-GB" altLang="nb-NO" sz="2000">
                <a:solidFill>
                  <a:srgbClr val="FF3300"/>
                </a:solidFill>
              </a:rPr>
              <a:t>(aq)  + </a:t>
            </a:r>
            <a:r>
              <a:rPr lang="en-GB" altLang="nb-NO" sz="2400">
                <a:solidFill>
                  <a:srgbClr val="FF3300"/>
                </a:solidFill>
              </a:rPr>
              <a:t>IO</a:t>
            </a:r>
            <a:r>
              <a:rPr lang="en-GB" altLang="nb-NO" sz="2400" baseline="30000">
                <a:solidFill>
                  <a:srgbClr val="FF3300"/>
                </a:solidFill>
              </a:rPr>
              <a:t>-</a:t>
            </a:r>
            <a:r>
              <a:rPr lang="en-GB" altLang="nb-NO" sz="2400">
                <a:solidFill>
                  <a:srgbClr val="FF3300"/>
                </a:solidFill>
              </a:rPr>
              <a:t>(aq)</a:t>
            </a:r>
            <a:r>
              <a:rPr lang="en-GB" altLang="nb-NO" sz="2400">
                <a:solidFill>
                  <a:schemeClr val="tx1"/>
                </a:solidFill>
              </a:rPr>
              <a:t>                     </a:t>
            </a:r>
            <a:r>
              <a:rPr lang="en-GB" altLang="nb-NO" sz="2000">
                <a:solidFill>
                  <a:srgbClr val="FF3300"/>
                </a:solidFill>
              </a:rPr>
              <a:t>H</a:t>
            </a:r>
            <a:r>
              <a:rPr lang="en-GB" altLang="nb-NO" sz="2000" baseline="-25000">
                <a:solidFill>
                  <a:srgbClr val="FF3300"/>
                </a:solidFill>
              </a:rPr>
              <a:t>2</a:t>
            </a:r>
            <a:r>
              <a:rPr lang="en-GB" altLang="nb-NO" sz="2000">
                <a:solidFill>
                  <a:srgbClr val="FF3300"/>
                </a:solidFill>
              </a:rPr>
              <a:t>O(l) + O</a:t>
            </a:r>
            <a:r>
              <a:rPr lang="en-GB" altLang="nb-NO" sz="2000" baseline="-25000">
                <a:solidFill>
                  <a:srgbClr val="FF3300"/>
                </a:solidFill>
              </a:rPr>
              <a:t>2</a:t>
            </a:r>
            <a:r>
              <a:rPr lang="en-GB" altLang="nb-NO" sz="2000">
                <a:solidFill>
                  <a:srgbClr val="FF3300"/>
                </a:solidFill>
              </a:rPr>
              <a:t>(g)+ I</a:t>
            </a:r>
            <a:r>
              <a:rPr lang="en-GB" altLang="nb-NO" sz="2000" baseline="30000">
                <a:solidFill>
                  <a:srgbClr val="FF3300"/>
                </a:solidFill>
              </a:rPr>
              <a:t>-</a:t>
            </a:r>
            <a:r>
              <a:rPr lang="en-GB" altLang="nb-NO" sz="2000">
                <a:solidFill>
                  <a:srgbClr val="FF3300"/>
                </a:solidFill>
              </a:rPr>
              <a:t>(aq)</a:t>
            </a:r>
            <a:r>
              <a:rPr lang="en-GB" altLang="nb-NO" sz="2400">
                <a:solidFill>
                  <a:schemeClr val="tx1"/>
                </a:solidFill>
              </a:rPr>
              <a:t>                </a:t>
            </a:r>
            <a:r>
              <a:rPr lang="en-GB" altLang="nb-NO" sz="2000">
                <a:solidFill>
                  <a:srgbClr val="FF3300"/>
                </a:solidFill>
              </a:rPr>
              <a:t>(II)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nb-NO" sz="20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</a:rPr>
              <a:t>Ved addering av (I) + (II):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nb-NO" sz="20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nb-NO" sz="20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nb-NO" sz="20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nb-NO" sz="2000" baseline="3000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715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24400"/>
            <a:ext cx="4973638" cy="5048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4973638" cy="503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0" name="Rectangle 19"/>
          <p:cNvSpPr>
            <a:spLocks noChangeArrowheads="1"/>
          </p:cNvSpPr>
          <p:nvPr/>
        </p:nvSpPr>
        <p:spPr bwMode="auto">
          <a:xfrm>
            <a:off x="1763713" y="4652963"/>
            <a:ext cx="690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200" b="1">
                <a:solidFill>
                  <a:schemeClr val="tx1"/>
                </a:solidFill>
              </a:rPr>
              <a:t>NaI(aq)</a:t>
            </a:r>
          </a:p>
        </p:txBody>
      </p:sp>
      <p:sp>
        <p:nvSpPr>
          <p:cNvPr id="177161" name="Rektangel 11"/>
          <p:cNvSpPr>
            <a:spLocks noChangeArrowheads="1"/>
          </p:cNvSpPr>
          <p:nvPr/>
        </p:nvSpPr>
        <p:spPr bwMode="auto">
          <a:xfrm>
            <a:off x="0" y="5661025"/>
            <a:ext cx="8027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Produktene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er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alltid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de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samme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med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eller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uten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bruk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av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katalysator</a:t>
            </a:r>
            <a:endParaRPr lang="en-GB" altLang="nb-NO" sz="1400" baseline="-25000" dirty="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Katalysatorer</a:t>
            </a:r>
            <a:endParaRPr lang="en-US" altLang="nb-NO" dirty="0" smtClean="0"/>
          </a:p>
        </p:txBody>
      </p:sp>
      <p:sp>
        <p:nvSpPr>
          <p:cNvPr id="179204" name="Rectangle 7"/>
          <p:cNvSpPr>
            <a:spLocks noChangeArrowheads="1"/>
          </p:cNvSpPr>
          <p:nvPr/>
        </p:nvSpPr>
        <p:spPr bwMode="auto">
          <a:xfrm>
            <a:off x="0" y="620713"/>
            <a:ext cx="9144000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 b="1" dirty="0">
                <a:solidFill>
                  <a:srgbClr val="FF3300"/>
                </a:solidFill>
                <a:cs typeface="Times New Roman" panose="02020603050405020304" pitchFamily="18" charset="0"/>
              </a:rPr>
              <a:t>Homogeneous catalysts</a:t>
            </a:r>
            <a:endParaRPr lang="en-GB" altLang="nb-NO" sz="1200" baseline="-25000" dirty="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9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135938" cy="35829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3505200" cy="522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Katalysatorer</a:t>
            </a:r>
            <a:endParaRPr lang="en-US" altLang="nb-NO" dirty="0" smtClean="0"/>
          </a:p>
        </p:txBody>
      </p:sp>
      <p:sp>
        <p:nvSpPr>
          <p:cNvPr id="181252" name="Rectangle 7"/>
          <p:cNvSpPr>
            <a:spLocks noChangeArrowheads="1"/>
          </p:cNvSpPr>
          <p:nvPr/>
        </p:nvSpPr>
        <p:spPr bwMode="auto">
          <a:xfrm>
            <a:off x="0" y="620713"/>
            <a:ext cx="9144000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 b="1">
                <a:solidFill>
                  <a:srgbClr val="FF3300"/>
                </a:solidFill>
                <a:cs typeface="Times New Roman" panose="02020603050405020304" pitchFamily="18" charset="0"/>
              </a:rPr>
              <a:t>Homogeneous catalysts</a:t>
            </a:r>
            <a:endParaRPr lang="en-GB" altLang="nb-NO" sz="1200" baseline="-2500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8125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038600" cy="452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1254" name="Object 2"/>
          <p:cNvGraphicFramePr>
            <a:graphicFrameLocks noChangeAspect="1"/>
          </p:cNvGraphicFramePr>
          <p:nvPr/>
        </p:nvGraphicFramePr>
        <p:xfrm>
          <a:off x="304800" y="2209800"/>
          <a:ext cx="66881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Punktgrafikkbilde" r:id="rId5" imgW="6687483" imgH="1152381" progId="Paint.Picture">
                  <p:embed/>
                </p:oleObj>
              </mc:Choice>
              <mc:Fallback>
                <p:oleObj name="Punktgrafikkbilde" r:id="rId5" imgW="6687483" imgH="11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6688138" cy="1152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12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4038600" cy="530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1295400" cy="47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7" name="Rektangel 12"/>
          <p:cNvSpPr>
            <a:spLocks noChangeArrowheads="1"/>
          </p:cNvSpPr>
          <p:nvPr/>
        </p:nvSpPr>
        <p:spPr bwMode="auto">
          <a:xfrm>
            <a:off x="250825" y="5229225"/>
            <a:ext cx="849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Mye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raskere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med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homogen</a:t>
            </a:r>
            <a:r>
              <a:rPr lang="en-GB" altLang="nb-NO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GB" altLang="nb-NO" sz="24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katalysator</a:t>
            </a:r>
            <a:endParaRPr lang="en-GB" altLang="nb-NO" sz="1400" baseline="-25000" dirty="0">
              <a:solidFill>
                <a:srgbClr val="FF33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Plassholder for bunntekst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Enzymer</a:t>
            </a:r>
            <a:endParaRPr lang="en-US" altLang="nb-NO" dirty="0" smtClean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029200" y="1371600"/>
            <a:ext cx="3810000" cy="3733800"/>
          </a:xfrm>
        </p:spPr>
        <p:txBody>
          <a:bodyPr/>
          <a:lstStyle/>
          <a:p>
            <a:pPr eaLnBrk="1" hangingPunct="1"/>
            <a:r>
              <a:rPr lang="nb-NO" altLang="nb-NO" sz="2800" dirty="0" smtClean="0"/>
              <a:t>Enzymer er katalysatorer i biologiske system.</a:t>
            </a:r>
          </a:p>
          <a:p>
            <a:pPr eaLnBrk="1" hangingPunct="1"/>
            <a:r>
              <a:rPr lang="nb-NO" altLang="nb-NO" sz="2800" dirty="0" smtClean="0"/>
              <a:t>Substratet passer inn i det aktive setet på enzymet slik som en nøkkel passer i en lås</a:t>
            </a:r>
          </a:p>
        </p:txBody>
      </p:sp>
      <p:pic>
        <p:nvPicPr>
          <p:cNvPr id="185349" name="Picture 6" descr="14_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>
            <a:fillRect/>
          </a:stretch>
        </p:blipFill>
        <p:spPr>
          <a:xfrm>
            <a:off x="1066800" y="1905000"/>
            <a:ext cx="3136900" cy="2568575"/>
          </a:xfrm>
        </p:spPr>
      </p:pic>
      <p:pic>
        <p:nvPicPr>
          <p:cNvPr id="185350" name="Picture 7" descr="14_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>
            <a:fillRect/>
          </a:stretch>
        </p:blipFill>
        <p:spPr>
          <a:xfrm>
            <a:off x="533400" y="4724400"/>
            <a:ext cx="4716463" cy="18303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Plassholder for bunntekst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46355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Biokatalysatorer</a:t>
            </a:r>
            <a:r>
              <a:rPr lang="en-US" altLang="nb-NO" dirty="0" smtClean="0"/>
              <a:t> &amp; </a:t>
            </a:r>
            <a:r>
              <a:rPr lang="en-US" altLang="nb-NO" dirty="0" err="1" smtClean="0"/>
              <a:t>Enzymer</a:t>
            </a:r>
            <a:endParaRPr lang="en-US" altLang="nb-NO" dirty="0" smtClean="0"/>
          </a:p>
        </p:txBody>
      </p:sp>
      <p:sp>
        <p:nvSpPr>
          <p:cNvPr id="183300" name="Rectangle 10"/>
          <p:cNvSpPr>
            <a:spLocks noChangeArrowheads="1"/>
          </p:cNvSpPr>
          <p:nvPr/>
        </p:nvSpPr>
        <p:spPr bwMode="auto">
          <a:xfrm>
            <a:off x="0" y="620713"/>
            <a:ext cx="9144000" cy="258532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biokatalysatorer refererer til katalyse med bruk av enzymer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enzymer er store protein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nb-NO" altLang="nb-NO" sz="1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proteiner er lange kjeder av aminosyrer (“</a:t>
            </a:r>
            <a:r>
              <a:rPr lang="nb-NO" altLang="nb-NO" sz="18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katalase</a:t>
            </a:r>
            <a: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” om trent 240000, andre ofte </a:t>
            </a:r>
            <a:r>
              <a:rPr lang="nb-NO" altLang="nb-NO" sz="1800" b="1" dirty="0" smtClean="0">
                <a:solidFill>
                  <a:schemeClr val="tx1"/>
                </a:solidFill>
              </a:rPr>
              <a:t>500</a:t>
            </a:r>
            <a:r>
              <a:rPr lang="nb-NO" altLang="nb-NO" sz="1800" b="1" dirty="0" smtClean="0">
                <a:solidFill>
                  <a:schemeClr val="accent2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nb-NO" altLang="nb-NO" sz="1800" b="1" dirty="0" smtClean="0">
                <a:solidFill>
                  <a:schemeClr val="accent2"/>
                </a:solidFill>
              </a:rPr>
              <a:t> enzymene har hver en unik struktur. De kan virke in vivo (i organismen) in </a:t>
            </a:r>
            <a:r>
              <a:rPr lang="nb-NO" altLang="nb-NO" sz="1800" b="1" dirty="0" err="1" smtClean="0">
                <a:solidFill>
                  <a:schemeClr val="accent2"/>
                </a:solidFill>
              </a:rPr>
              <a:t>vitro</a:t>
            </a:r>
            <a:r>
              <a:rPr lang="nb-NO" altLang="nb-NO" sz="1800" b="1" dirty="0" smtClean="0">
                <a:solidFill>
                  <a:schemeClr val="accent2"/>
                </a:solidFill>
              </a:rPr>
              <a:t> (utenfor organismen, i glass.) De kan være spesifikke med hensyn på substrat/organisme eller ikke</a:t>
            </a:r>
            <a:endParaRPr lang="nb-NO" altLang="nb-NO" sz="1800" b="1" dirty="0" smtClean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enzymene katalyserer reaksjoner ved lave temperaturer og lavt trykk </a:t>
            </a:r>
            <a:b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(typisk romtemperatur 25</a:t>
            </a:r>
            <a:r>
              <a:rPr lang="nb-NO" altLang="nb-NO" sz="1800" b="1" baseline="30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o</a:t>
            </a:r>
            <a: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C, kroppstemperatur og 1 </a:t>
            </a:r>
            <a:r>
              <a:rPr lang="nb-NO" altLang="nb-NO" sz="18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atm</a:t>
            </a:r>
            <a:r>
              <a:rPr lang="nb-NO" altLang="nb-NO" sz="1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nb-NO" altLang="nb-NO" sz="1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trykk).</a:t>
            </a:r>
            <a:endParaRPr lang="nb-NO" altLang="nb-NO" sz="18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83301" name="Rektangel 36"/>
          <p:cNvSpPr>
            <a:spLocks noChangeArrowheads="1"/>
          </p:cNvSpPr>
          <p:nvPr/>
        </p:nvSpPr>
        <p:spPr bwMode="auto">
          <a:xfrm>
            <a:off x="0" y="3543399"/>
            <a:ext cx="162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Eksempel</a:t>
            </a:r>
            <a:endParaRPr lang="en-GB" altLang="nb-NO" sz="2400" dirty="0">
              <a:solidFill>
                <a:schemeClr val="tx1"/>
              </a:solidFill>
            </a:endParaRPr>
          </a:p>
        </p:txBody>
      </p:sp>
      <p:pic>
        <p:nvPicPr>
          <p:cNvPr id="1833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2973"/>
            <a:ext cx="6810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3" name="Rectangle 13"/>
          <p:cNvSpPr>
            <a:spLocks noChangeArrowheads="1"/>
          </p:cNvSpPr>
          <p:nvPr/>
        </p:nvSpPr>
        <p:spPr bwMode="auto">
          <a:xfrm>
            <a:off x="6804025" y="4367435"/>
            <a:ext cx="2339975" cy="83099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600" b="1" dirty="0">
                <a:solidFill>
                  <a:schemeClr val="accent2"/>
                </a:solidFill>
              </a:rPr>
              <a:t>6.3 x 10</a:t>
            </a:r>
            <a:r>
              <a:rPr lang="en-GB" altLang="nb-NO" sz="1600" b="1" baseline="30000" dirty="0">
                <a:solidFill>
                  <a:schemeClr val="accent2"/>
                </a:solidFill>
              </a:rPr>
              <a:t>5  </a:t>
            </a:r>
            <a:r>
              <a:rPr lang="en-GB" altLang="nb-NO" sz="1600" b="1" dirty="0" smtClean="0">
                <a:solidFill>
                  <a:schemeClr val="accent2"/>
                </a:solidFill>
              </a:rPr>
              <a:t>ganger </a:t>
            </a:r>
            <a:r>
              <a:rPr lang="en-GB" altLang="nb-NO" sz="1600" b="1" dirty="0" err="1" smtClean="0">
                <a:solidFill>
                  <a:schemeClr val="accent2"/>
                </a:solidFill>
              </a:rPr>
              <a:t>raskere</a:t>
            </a:r>
            <a:r>
              <a:rPr lang="en-GB" altLang="nb-NO" sz="1600" b="1" dirty="0" smtClean="0">
                <a:solidFill>
                  <a:schemeClr val="accent2"/>
                </a:solidFill>
              </a:rPr>
              <a:t> med enzyme </a:t>
            </a:r>
            <a:r>
              <a:rPr lang="en-GB" altLang="nb-NO" sz="1600" b="1" dirty="0" err="1" smtClean="0">
                <a:solidFill>
                  <a:schemeClr val="accent2"/>
                </a:solidFill>
              </a:rPr>
              <a:t>som</a:t>
            </a:r>
            <a:r>
              <a:rPr lang="en-GB" altLang="nb-NO" sz="1600" b="1" dirty="0" smtClean="0">
                <a:solidFill>
                  <a:schemeClr val="accent2"/>
                </a:solidFill>
              </a:rPr>
              <a:t> </a:t>
            </a:r>
            <a:r>
              <a:rPr lang="en-GB" altLang="nb-NO" sz="1600" b="1" dirty="0" err="1" smtClean="0">
                <a:solidFill>
                  <a:schemeClr val="accent2"/>
                </a:solidFill>
              </a:rPr>
              <a:t>kaktalysator</a:t>
            </a:r>
            <a:endParaRPr lang="en-GB" altLang="nb-NO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endParaRPr lang="en-US" altLang="nb-NO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981200"/>
            <a:ext cx="4102224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dirty="0" smtClean="0"/>
              <a:t>	I </a:t>
            </a:r>
            <a:r>
              <a:rPr lang="en-US" altLang="nb-NO" sz="2800" dirty="0" err="1" smtClean="0"/>
              <a:t>denne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reaksjonen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ble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konsentrasjon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av</a:t>
            </a:r>
            <a:r>
              <a:rPr lang="en-US" altLang="nb-NO" sz="2800" dirty="0" smtClean="0"/>
              <a:t> 1-klorbutan/</a:t>
            </a:r>
            <a:r>
              <a:rPr lang="en-US" altLang="nb-NO" sz="2800" dirty="0" err="1" smtClean="0"/>
              <a:t>butylklorid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målt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ulike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tidspunkt</a:t>
            </a:r>
            <a:endParaRPr lang="en-US" altLang="nb-NO" sz="2800" dirty="0" smtClean="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/>
              <a:t>C</a:t>
            </a:r>
            <a:r>
              <a:rPr lang="en-US" altLang="nb-NO" sz="2400" baseline="-25000"/>
              <a:t>4</a:t>
            </a:r>
            <a:r>
              <a:rPr lang="en-US" altLang="nb-NO" sz="2400"/>
              <a:t>H</a:t>
            </a:r>
            <a:r>
              <a:rPr lang="en-US" altLang="nb-NO" sz="2400" baseline="-25000"/>
              <a:t>9</a:t>
            </a:r>
            <a:r>
              <a:rPr lang="en-US" altLang="nb-NO" sz="2400"/>
              <a:t>Cl</a:t>
            </a:r>
            <a:r>
              <a:rPr lang="en-US" altLang="nb-NO" sz="2000"/>
              <a:t>(</a:t>
            </a:r>
            <a:r>
              <a:rPr lang="en-US" altLang="nb-NO" sz="2000" i="1"/>
              <a:t>aq</a:t>
            </a:r>
            <a:r>
              <a:rPr lang="en-US" altLang="nb-NO" sz="2000"/>
              <a:t>)</a:t>
            </a:r>
            <a:r>
              <a:rPr lang="en-US" altLang="nb-NO" sz="2400"/>
              <a:t> + H</a:t>
            </a:r>
            <a:r>
              <a:rPr lang="en-US" altLang="nb-NO" sz="2400" baseline="-25000"/>
              <a:t>2</a:t>
            </a:r>
            <a:r>
              <a:rPr lang="en-US" altLang="nb-NO" sz="2400"/>
              <a:t>O</a:t>
            </a:r>
            <a:r>
              <a:rPr lang="en-US" altLang="nb-NO" sz="2000"/>
              <a:t>(</a:t>
            </a:r>
            <a:r>
              <a:rPr lang="en-US" altLang="nb-NO" sz="2000" i="1"/>
              <a:t>l</a:t>
            </a:r>
            <a:r>
              <a:rPr lang="en-US" altLang="nb-NO" sz="2000"/>
              <a:t>)</a:t>
            </a:r>
            <a:r>
              <a:rPr lang="en-US" altLang="nb-NO" sz="2400" baseline="-25000"/>
              <a:t> </a:t>
            </a:r>
            <a:r>
              <a:rPr lang="en-US" altLang="nb-NO" sz="2400">
                <a:sym typeface="Symbol" panose="05050102010706020507" pitchFamily="18" charset="2"/>
              </a:rPr>
              <a:t> C</a:t>
            </a:r>
            <a:r>
              <a:rPr lang="en-US" altLang="nb-NO" sz="2400" baseline="-25000">
                <a:sym typeface="Symbol" panose="05050102010706020507" pitchFamily="18" charset="2"/>
              </a:rPr>
              <a:t>4</a:t>
            </a:r>
            <a:r>
              <a:rPr lang="en-US" altLang="nb-NO" sz="2400">
                <a:sym typeface="Symbol" panose="05050102010706020507" pitchFamily="18" charset="2"/>
              </a:rPr>
              <a:t>H</a:t>
            </a:r>
            <a:r>
              <a:rPr lang="en-US" altLang="nb-NO" sz="2400" baseline="-25000">
                <a:sym typeface="Symbol" panose="05050102010706020507" pitchFamily="18" charset="2"/>
              </a:rPr>
              <a:t>9</a:t>
            </a:r>
            <a:r>
              <a:rPr lang="en-US" altLang="nb-NO" sz="2400">
                <a:sym typeface="Symbol" panose="05050102010706020507" pitchFamily="18" charset="2"/>
              </a:rPr>
              <a:t>OH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+ HCl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</a:t>
            </a:r>
            <a:endParaRPr lang="en-US" altLang="nb-NO" sz="2400"/>
          </a:p>
        </p:txBody>
      </p:sp>
      <p:pic>
        <p:nvPicPr>
          <p:cNvPr id="17414" name="Picture 10" descr="14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r="47540" b="4208"/>
          <a:stretch>
            <a:fillRect/>
          </a:stretch>
        </p:blipFill>
        <p:spPr>
          <a:xfrm>
            <a:off x="228600" y="2133600"/>
            <a:ext cx="2938463" cy="3200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pic>
        <p:nvPicPr>
          <p:cNvPr id="134147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76200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ktangel 9"/>
          <p:cNvSpPr>
            <a:spLocks noChangeArrowheads="1"/>
          </p:cNvSpPr>
          <p:nvPr/>
        </p:nvSpPr>
        <p:spPr bwMode="auto">
          <a:xfrm>
            <a:off x="0" y="476250"/>
            <a:ext cx="6840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solidFill>
                  <a:schemeClr val="tx1"/>
                </a:solidFill>
              </a:rPr>
              <a:t>Utrykk for ratelover og reaksjonsmekanismer</a:t>
            </a:r>
            <a:endParaRPr lang="nb-NO" altLang="nb-NO" sz="2400" dirty="0">
              <a:solidFill>
                <a:schemeClr val="tx1"/>
              </a:solidFill>
            </a:endParaRPr>
          </a:p>
        </p:txBody>
      </p:sp>
      <p:pic>
        <p:nvPicPr>
          <p:cNvPr id="134149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Rektangel 11"/>
          <p:cNvSpPr>
            <a:spLocks noChangeArrowheads="1"/>
          </p:cNvSpPr>
          <p:nvPr/>
        </p:nvSpPr>
        <p:spPr bwMode="auto">
          <a:xfrm>
            <a:off x="0" y="2492375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chemeClr val="tx1"/>
                </a:solidFill>
              </a:rPr>
              <a:t>1.</a:t>
            </a:r>
            <a:endParaRPr lang="nb-NO" altLang="nb-NO" sz="2400">
              <a:solidFill>
                <a:schemeClr val="tx1"/>
              </a:solidFill>
            </a:endParaRPr>
          </a:p>
        </p:txBody>
      </p:sp>
      <p:pic>
        <p:nvPicPr>
          <p:cNvPr id="13415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89154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37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sp>
        <p:nvSpPr>
          <p:cNvPr id="136195" name="Rektangel 9"/>
          <p:cNvSpPr>
            <a:spLocks noChangeArrowheads="1"/>
          </p:cNvSpPr>
          <p:nvPr/>
        </p:nvSpPr>
        <p:spPr bwMode="auto">
          <a:xfrm>
            <a:off x="0" y="47625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solidFill>
                  <a:schemeClr val="tx1"/>
                </a:solidFill>
              </a:rPr>
              <a:t>Rate law expression and reaction mechanism</a:t>
            </a:r>
          </a:p>
        </p:txBody>
      </p:sp>
      <p:sp>
        <p:nvSpPr>
          <p:cNvPr id="136196" name="Rectangle 9"/>
          <p:cNvSpPr>
            <a:spLocks noChangeArrowheads="1"/>
          </p:cNvSpPr>
          <p:nvPr/>
        </p:nvSpPr>
        <p:spPr bwMode="auto">
          <a:xfrm>
            <a:off x="0" y="908050"/>
            <a:ext cx="9144000" cy="307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Deriving </a:t>
            </a:r>
            <a:r>
              <a:rPr lang="en-GB" altLang="nb-NO" sz="2000">
                <a:solidFill>
                  <a:srgbClr val="C00000"/>
                </a:solidFill>
              </a:rPr>
              <a:t>rate law expression</a:t>
            </a:r>
            <a:r>
              <a:rPr lang="en-GB" altLang="nb-NO" sz="200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 from elementary reactions</a:t>
            </a:r>
          </a:p>
        </p:txBody>
      </p:sp>
      <p:pic>
        <p:nvPicPr>
          <p:cNvPr id="1361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429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7164388" cy="43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9" name="Rectangle 12"/>
          <p:cNvSpPr>
            <a:spLocks noChangeArrowheads="1"/>
          </p:cNvSpPr>
          <p:nvPr/>
        </p:nvSpPr>
        <p:spPr bwMode="auto">
          <a:xfrm>
            <a:off x="0" y="2420938"/>
            <a:ext cx="9144000" cy="307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Adding </a:t>
            </a:r>
            <a:r>
              <a:rPr lang="en-GB" altLang="nb-NO" sz="2000">
                <a:solidFill>
                  <a:srgbClr val="FF3300"/>
                </a:solidFill>
                <a:cs typeface="Arial" panose="020B0604020202020204" pitchFamily="34" charset="0"/>
              </a:rPr>
              <a:t>I</a:t>
            </a:r>
            <a:r>
              <a:rPr lang="en-GB" altLang="nb-NO" sz="2000" baseline="30000">
                <a:solidFill>
                  <a:srgbClr val="FF3300"/>
                </a:solidFill>
                <a:cs typeface="Times New Roman" panose="02020603050405020304" pitchFamily="18" charset="0"/>
              </a:rPr>
              <a:t>–</a:t>
            </a:r>
            <a:r>
              <a:rPr lang="en-GB" altLang="nb-NO" sz="2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ions (catalyst) one gets a controllable process</a:t>
            </a:r>
          </a:p>
        </p:txBody>
      </p:sp>
      <p:pic>
        <p:nvPicPr>
          <p:cNvPr id="13620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4779962" cy="750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1" name="Rectangle 14"/>
          <p:cNvSpPr>
            <a:spLocks noChangeArrowheads="1"/>
          </p:cNvSpPr>
          <p:nvPr/>
        </p:nvSpPr>
        <p:spPr bwMode="auto">
          <a:xfrm>
            <a:off x="0" y="3789363"/>
            <a:ext cx="9144000" cy="15382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000" dirty="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in elementary reaction 1 the </a:t>
            </a:r>
            <a:r>
              <a:rPr lang="en-GB" altLang="nb-NO" sz="2000" dirty="0">
                <a:solidFill>
                  <a:srgbClr val="FF3300"/>
                </a:solidFill>
                <a:cs typeface="Arial" panose="020B0604020202020204" pitchFamily="34" charset="0"/>
              </a:rPr>
              <a:t>I</a:t>
            </a:r>
            <a:r>
              <a:rPr lang="en-GB" altLang="nb-NO" sz="2000" baseline="30000" dirty="0">
                <a:solidFill>
                  <a:srgbClr val="FF3300"/>
                </a:solidFill>
                <a:cs typeface="Times New Roman" panose="02020603050405020304" pitchFamily="18" charset="0"/>
              </a:rPr>
              <a:t>–</a:t>
            </a:r>
            <a:r>
              <a:rPr lang="en-GB" altLang="nb-NO" sz="2000" dirty="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ions are catalyst that is not consumed in the reaction. But  </a:t>
            </a:r>
            <a:r>
              <a:rPr lang="en-GB" altLang="nb-NO" sz="2000" dirty="0">
                <a:solidFill>
                  <a:srgbClr val="FF3300"/>
                </a:solidFill>
                <a:cs typeface="Arial" panose="020B0604020202020204" pitchFamily="34" charset="0"/>
              </a:rPr>
              <a:t>IO</a:t>
            </a:r>
            <a:r>
              <a:rPr lang="en-GB" altLang="nb-NO" sz="2000" baseline="30000" dirty="0">
                <a:solidFill>
                  <a:srgbClr val="FF3300"/>
                </a:solidFill>
                <a:cs typeface="Times New Roman" panose="02020603050405020304" pitchFamily="18" charset="0"/>
              </a:rPr>
              <a:t>–</a:t>
            </a:r>
            <a:r>
              <a:rPr lang="en-GB" altLang="nb-NO" sz="2000" dirty="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ions are the intermediate molecule and are not shown in the final reaction. The generation of the intermediate is the limiting factor. This means that reaction 1 is the rate determining reaction  and the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000" dirty="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total rate = the rate of this reaction.</a:t>
            </a:r>
          </a:p>
        </p:txBody>
      </p:sp>
      <p:pic>
        <p:nvPicPr>
          <p:cNvPr id="13620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0"/>
            <a:ext cx="2362200" cy="3667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2800"/>
            <a:ext cx="2057400" cy="4159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4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2286000" cy="3365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5" name="Rectangle 18"/>
          <p:cNvSpPr>
            <a:spLocks noChangeArrowheads="1"/>
          </p:cNvSpPr>
          <p:nvPr/>
        </p:nvSpPr>
        <p:spPr bwMode="auto">
          <a:xfrm>
            <a:off x="5867400" y="2781300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6206" name="Rectangle 19"/>
          <p:cNvSpPr>
            <a:spLocks noChangeArrowheads="1"/>
          </p:cNvSpPr>
          <p:nvPr/>
        </p:nvSpPr>
        <p:spPr bwMode="auto">
          <a:xfrm>
            <a:off x="5867400" y="3213100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36207" name="Rektangel 23"/>
          <p:cNvSpPr>
            <a:spLocks noChangeArrowheads="1"/>
          </p:cNvSpPr>
          <p:nvPr/>
        </p:nvSpPr>
        <p:spPr bwMode="auto">
          <a:xfrm>
            <a:off x="2411413" y="6396038"/>
            <a:ext cx="550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solidFill>
                  <a:schemeClr val="tx1"/>
                </a:solidFill>
              </a:rPr>
              <a:t>Catalyst is used in rate law expression </a:t>
            </a:r>
            <a:endParaRPr lang="nb-NO" altLang="nb-NO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10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sp>
        <p:nvSpPr>
          <p:cNvPr id="138243" name="Rektangel 9"/>
          <p:cNvSpPr>
            <a:spLocks noChangeArrowheads="1"/>
          </p:cNvSpPr>
          <p:nvPr/>
        </p:nvSpPr>
        <p:spPr bwMode="auto">
          <a:xfrm>
            <a:off x="0" y="47625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solidFill>
                  <a:schemeClr val="tx1"/>
                </a:solidFill>
              </a:rPr>
              <a:t>Rate law expression and reaction mechanism</a:t>
            </a:r>
          </a:p>
        </p:txBody>
      </p:sp>
      <p:grpSp>
        <p:nvGrpSpPr>
          <p:cNvPr id="138244" name="Gruppe 25"/>
          <p:cNvGrpSpPr>
            <a:grpSpLocks/>
          </p:cNvGrpSpPr>
          <p:nvPr/>
        </p:nvGrpSpPr>
        <p:grpSpPr bwMode="auto">
          <a:xfrm>
            <a:off x="0" y="836613"/>
            <a:ext cx="5305425" cy="822325"/>
            <a:chOff x="467544" y="1268760"/>
            <a:chExt cx="5305102" cy="821432"/>
          </a:xfrm>
        </p:grpSpPr>
        <p:pic>
          <p:nvPicPr>
            <p:cNvPr id="13824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40768"/>
              <a:ext cx="4780110" cy="74942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250" name="Rectangle 18"/>
            <p:cNvSpPr>
              <a:spLocks noChangeArrowheads="1"/>
            </p:cNvSpPr>
            <p:nvPr/>
          </p:nvSpPr>
          <p:spPr bwMode="auto">
            <a:xfrm>
              <a:off x="5436096" y="1268760"/>
              <a:ext cx="336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nb-NO" sz="2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38251" name="Rectangle 19"/>
            <p:cNvSpPr>
              <a:spLocks noChangeArrowheads="1"/>
            </p:cNvSpPr>
            <p:nvPr/>
          </p:nvSpPr>
          <p:spPr bwMode="auto">
            <a:xfrm>
              <a:off x="5436096" y="1628800"/>
              <a:ext cx="336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nb-NO" sz="2000">
                  <a:solidFill>
                    <a:srgbClr val="FF3300"/>
                  </a:solidFill>
                </a:rPr>
                <a:t>2</a:t>
              </a:r>
            </a:p>
          </p:txBody>
        </p:sp>
      </p:grpSp>
      <p:pic>
        <p:nvPicPr>
          <p:cNvPr id="138245" name="Picture 10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3563937" cy="33734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43400"/>
            <a:ext cx="356393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18875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3228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66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sp>
        <p:nvSpPr>
          <p:cNvPr id="140291" name="Rektangel 9"/>
          <p:cNvSpPr>
            <a:spLocks noChangeArrowheads="1"/>
          </p:cNvSpPr>
          <p:nvPr/>
        </p:nvSpPr>
        <p:spPr bwMode="auto">
          <a:xfrm>
            <a:off x="0" y="47625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solidFill>
                  <a:schemeClr val="tx1"/>
                </a:solidFill>
              </a:rPr>
              <a:t>Rate law expression and reaction mechanism</a:t>
            </a:r>
          </a:p>
        </p:txBody>
      </p:sp>
      <p:grpSp>
        <p:nvGrpSpPr>
          <p:cNvPr id="140292" name="Gruppe 23"/>
          <p:cNvGrpSpPr>
            <a:grpSpLocks/>
          </p:cNvGrpSpPr>
          <p:nvPr/>
        </p:nvGrpSpPr>
        <p:grpSpPr bwMode="auto">
          <a:xfrm>
            <a:off x="0" y="2060575"/>
            <a:ext cx="8169275" cy="4652963"/>
            <a:chOff x="0" y="1082998"/>
            <a:chExt cx="8169275" cy="4652962"/>
          </a:xfrm>
        </p:grpSpPr>
        <p:pic>
          <p:nvPicPr>
            <p:cNvPr id="140295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2998"/>
              <a:ext cx="3203575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6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68760"/>
              <a:ext cx="373380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7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773560"/>
              <a:ext cx="1828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8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078360"/>
              <a:ext cx="3200400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9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068960"/>
              <a:ext cx="18288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0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135760"/>
              <a:ext cx="19050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1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592960"/>
              <a:ext cx="2133600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2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163960"/>
              <a:ext cx="2378075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3" name="Picture 2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745360"/>
              <a:ext cx="1600200" cy="404813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0293" name="Rektangel 25"/>
          <p:cNvSpPr>
            <a:spLocks noChangeArrowheads="1"/>
          </p:cNvSpPr>
          <p:nvPr/>
        </p:nvSpPr>
        <p:spPr bwMode="auto">
          <a:xfrm>
            <a:off x="395288" y="836613"/>
            <a:ext cx="87487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Deriving the rate from the different steps</a:t>
            </a:r>
            <a:endParaRPr lang="en-GB" altLang="nb-NO" sz="2400" b="1">
              <a:solidFill>
                <a:srgbClr val="FF3300"/>
              </a:solidFill>
              <a:latin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The mechanism often must have at least 2 steps. One of the steps must be quick though the other one comes to an equilibrium.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altLang="nb-NO" sz="20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140294" name="Rektangel 26"/>
          <p:cNvSpPr>
            <a:spLocks noChangeArrowheads="1"/>
          </p:cNvSpPr>
          <p:nvPr/>
        </p:nvSpPr>
        <p:spPr bwMode="auto">
          <a:xfrm>
            <a:off x="0" y="90805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chemeClr val="tx1"/>
                </a:solidFill>
              </a:rPr>
              <a:t>2.</a:t>
            </a:r>
            <a:endParaRPr lang="nb-NO" altLang="nb-NO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80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sp>
        <p:nvSpPr>
          <p:cNvPr id="142339" name="Rektangel 9"/>
          <p:cNvSpPr>
            <a:spLocks noChangeArrowheads="1"/>
          </p:cNvSpPr>
          <p:nvPr/>
        </p:nvSpPr>
        <p:spPr bwMode="auto">
          <a:xfrm>
            <a:off x="0" y="47625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solidFill>
                  <a:schemeClr val="tx1"/>
                </a:solidFill>
              </a:rPr>
              <a:t>Rate law expression and reaction mechanism</a:t>
            </a:r>
          </a:p>
        </p:txBody>
      </p:sp>
      <p:sp>
        <p:nvSpPr>
          <p:cNvPr id="142340" name="Rektangel 26"/>
          <p:cNvSpPr>
            <a:spLocks noChangeArrowheads="1"/>
          </p:cNvSpPr>
          <p:nvPr/>
        </p:nvSpPr>
        <p:spPr bwMode="auto">
          <a:xfrm>
            <a:off x="0" y="90805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chemeClr val="tx1"/>
                </a:solidFill>
              </a:rPr>
              <a:t>3.</a:t>
            </a: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142341" name="Rectangle 8"/>
          <p:cNvSpPr>
            <a:spLocks noChangeArrowheads="1"/>
          </p:cNvSpPr>
          <p:nvPr/>
        </p:nvSpPr>
        <p:spPr bwMode="auto">
          <a:xfrm>
            <a:off x="395288" y="836613"/>
            <a:ext cx="8748712" cy="1108075"/>
          </a:xfrm>
          <a:prstGeom prst="rect">
            <a:avLst/>
          </a:prstGeom>
          <a:solidFill>
            <a:srgbClr val="FFFFCC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altLang="nb-NO" sz="18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deriving rate law when there is no clear limiting step where concentrations could be measured. The alternative method is called </a:t>
            </a:r>
            <a:r>
              <a:rPr lang="en-GB" altLang="nb-NO" sz="1800" b="1">
                <a:solidFill>
                  <a:srgbClr val="0000FF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eliminating the intermediates</a:t>
            </a:r>
            <a:r>
              <a:rPr lang="en-GB" altLang="nb-NO" sz="18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 This is done so that the final reaction includes only measurable compounds.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altLang="nb-NO" sz="18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Example: </a:t>
            </a:r>
          </a:p>
        </p:txBody>
      </p:sp>
      <p:graphicFrame>
        <p:nvGraphicFramePr>
          <p:cNvPr id="142342" name="Object 2"/>
          <p:cNvGraphicFramePr>
            <a:graphicFrameLocks noChangeAspect="1"/>
          </p:cNvGraphicFramePr>
          <p:nvPr/>
        </p:nvGraphicFramePr>
        <p:xfrm>
          <a:off x="0" y="2276475"/>
          <a:ext cx="46672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0" name="Punktgrafikkbilde" r:id="rId4" imgW="4210638" imgH="1142857" progId="Paint.Picture">
                  <p:embed/>
                </p:oleObj>
              </mc:Choice>
              <mc:Fallback>
                <p:oleObj name="Punktgrafikkbilde" r:id="rId4" imgW="4210638" imgH="1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475"/>
                        <a:ext cx="466725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3" name="Object 3"/>
          <p:cNvGraphicFramePr>
            <a:graphicFrameLocks noChangeAspect="1"/>
          </p:cNvGraphicFramePr>
          <p:nvPr/>
        </p:nvGraphicFramePr>
        <p:xfrm>
          <a:off x="0" y="1916113"/>
          <a:ext cx="3019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1" name="Punktgrafikkbilde" r:id="rId6" imgW="2561905" imgH="343039" progId="Paint.Picture">
                  <p:embed/>
                </p:oleObj>
              </mc:Choice>
              <mc:Fallback>
                <p:oleObj name="Punktgrafikkbilde" r:id="rId6" imgW="2561905" imgH="3430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3019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4" name="Rectangle 22"/>
          <p:cNvSpPr>
            <a:spLocks noChangeArrowheads="1"/>
          </p:cNvSpPr>
          <p:nvPr/>
        </p:nvSpPr>
        <p:spPr bwMode="auto">
          <a:xfrm>
            <a:off x="0" y="4843463"/>
            <a:ext cx="4716463" cy="1631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  <a:cs typeface="Arial" panose="020B0604020202020204" pitchFamily="34" charset="0"/>
              </a:rPr>
              <a:t>But this is not right because we can not control or measure the concentration of the intermediate and only experimentally  measurable compounds could appear in the rate law expression.</a:t>
            </a:r>
          </a:p>
        </p:txBody>
      </p:sp>
      <p:pic>
        <p:nvPicPr>
          <p:cNvPr id="142345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1463"/>
            <a:ext cx="2895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6263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7" name="Line 26"/>
          <p:cNvSpPr>
            <a:spLocks noChangeShapeType="1"/>
          </p:cNvSpPr>
          <p:nvPr/>
        </p:nvSpPr>
        <p:spPr bwMode="auto">
          <a:xfrm>
            <a:off x="4724400" y="2100263"/>
            <a:ext cx="0" cy="472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42348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781300"/>
            <a:ext cx="4057650" cy="24749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9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00663"/>
            <a:ext cx="3467100" cy="9540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0" name="Line 30"/>
          <p:cNvSpPr>
            <a:spLocks noChangeShapeType="1"/>
          </p:cNvSpPr>
          <p:nvPr/>
        </p:nvSpPr>
        <p:spPr bwMode="auto">
          <a:xfrm flipH="1">
            <a:off x="3276600" y="4081463"/>
            <a:ext cx="2057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2351" name="Line 31"/>
          <p:cNvSpPr>
            <a:spLocks noChangeShapeType="1"/>
          </p:cNvSpPr>
          <p:nvPr/>
        </p:nvSpPr>
        <p:spPr bwMode="auto">
          <a:xfrm>
            <a:off x="3429000" y="4691063"/>
            <a:ext cx="16764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2352" name="Rectangle 32"/>
          <p:cNvSpPr>
            <a:spLocks noChangeArrowheads="1"/>
          </p:cNvSpPr>
          <p:nvPr/>
        </p:nvSpPr>
        <p:spPr bwMode="auto">
          <a:xfrm>
            <a:off x="5435600" y="6308725"/>
            <a:ext cx="1676400" cy="37465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nb-NO" altLang="nb-NO" sz="24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</a:t>
            </a:r>
            <a:r>
              <a:rPr lang="nb-NO" altLang="nb-NO" sz="18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= </a:t>
            </a:r>
            <a:r>
              <a:rPr lang="nb-NO" altLang="nb-NO" sz="1800" b="1" i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k </a:t>
            </a:r>
            <a:r>
              <a:rPr lang="nb-NO" altLang="nb-NO" sz="18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[NO]</a:t>
            </a:r>
            <a:r>
              <a:rPr lang="nb-NO" altLang="nb-NO" sz="1800" b="1" baseline="30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nb-NO" altLang="nb-NO" sz="18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[Cl</a:t>
            </a:r>
            <a:r>
              <a:rPr lang="nb-NO" altLang="nb-NO" sz="1800" b="1" baseline="-25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nb-NO" altLang="nb-NO" sz="18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42353" name="Rectangle 33"/>
          <p:cNvSpPr>
            <a:spLocks noChangeArrowheads="1"/>
          </p:cNvSpPr>
          <p:nvPr/>
        </p:nvSpPr>
        <p:spPr bwMode="auto">
          <a:xfrm>
            <a:off x="5867400" y="52673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b="1">
                <a:solidFill>
                  <a:srgbClr val="FF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nb-NO" altLang="nb-NO" sz="2400" b="1" i="1">
                <a:solidFill>
                  <a:srgbClr val="FF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</a:p>
        </p:txBody>
      </p:sp>
      <p:sp>
        <p:nvSpPr>
          <p:cNvPr id="142354" name="Rektangel 43"/>
          <p:cNvSpPr>
            <a:spLocks noChangeArrowheads="1"/>
          </p:cNvSpPr>
          <p:nvPr/>
        </p:nvSpPr>
        <p:spPr bwMode="auto">
          <a:xfrm>
            <a:off x="0" y="350043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according to slow step method t rate law must be</a:t>
            </a:r>
          </a:p>
        </p:txBody>
      </p:sp>
    </p:spTree>
    <p:extLst>
      <p:ext uri="{BB962C8B-B14F-4D97-AF65-F5344CB8AC3E}">
        <p14:creationId xmlns:p14="http://schemas.microsoft.com/office/powerpoint/2010/main" val="3282590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sp>
        <p:nvSpPr>
          <p:cNvPr id="144387" name="Rektangel 9"/>
          <p:cNvSpPr>
            <a:spLocks noChangeArrowheads="1"/>
          </p:cNvSpPr>
          <p:nvPr/>
        </p:nvSpPr>
        <p:spPr bwMode="auto">
          <a:xfrm>
            <a:off x="0" y="47625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solidFill>
                  <a:schemeClr val="tx1"/>
                </a:solidFill>
              </a:rPr>
              <a:t>Rate law expression and reaction mechanism</a:t>
            </a:r>
          </a:p>
        </p:txBody>
      </p:sp>
      <p:sp>
        <p:nvSpPr>
          <p:cNvPr id="144388" name="Rektangel 26"/>
          <p:cNvSpPr>
            <a:spLocks noChangeArrowheads="1"/>
          </p:cNvSpPr>
          <p:nvPr/>
        </p:nvSpPr>
        <p:spPr bwMode="auto">
          <a:xfrm>
            <a:off x="0" y="90805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chemeClr val="tx1"/>
                </a:solidFill>
              </a:rPr>
              <a:t>3.</a:t>
            </a: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144389" name="Rectangle 8"/>
          <p:cNvSpPr>
            <a:spLocks noChangeArrowheads="1"/>
          </p:cNvSpPr>
          <p:nvPr/>
        </p:nvSpPr>
        <p:spPr bwMode="auto">
          <a:xfrm>
            <a:off x="395288" y="836613"/>
            <a:ext cx="8748712" cy="554037"/>
          </a:xfrm>
          <a:prstGeom prst="rect">
            <a:avLst/>
          </a:prstGeom>
          <a:solidFill>
            <a:srgbClr val="FFFFCC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18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The alternative method is called </a:t>
            </a:r>
            <a:r>
              <a:rPr lang="en-GB" altLang="nb-NO" sz="1800" b="1">
                <a:solidFill>
                  <a:srgbClr val="0000FF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eliminating the intermediates</a:t>
            </a:r>
            <a:r>
              <a:rPr lang="en-GB" altLang="nb-NO" sz="18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altLang="nb-NO" sz="18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Example: </a:t>
            </a:r>
          </a:p>
        </p:txBody>
      </p:sp>
      <p:graphicFrame>
        <p:nvGraphicFramePr>
          <p:cNvPr id="144390" name="Object 4"/>
          <p:cNvGraphicFramePr>
            <a:graphicFrameLocks noChangeAspect="1"/>
          </p:cNvGraphicFramePr>
          <p:nvPr/>
        </p:nvGraphicFramePr>
        <p:xfrm>
          <a:off x="0" y="1509713"/>
          <a:ext cx="8001000" cy="534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1" name="Punktgrafikkbilde" r:id="rId4" imgW="6496957" imgH="4342857" progId="Paint.Picture">
                  <p:embed/>
                </p:oleObj>
              </mc:Choice>
              <mc:Fallback>
                <p:oleObj name="Punktgrafikkbilde" r:id="rId4" imgW="6496957" imgH="43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9713"/>
                        <a:ext cx="8001000" cy="534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801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sp>
        <p:nvSpPr>
          <p:cNvPr id="146435" name="Rectangle 8"/>
          <p:cNvSpPr>
            <a:spLocks noChangeArrowheads="1"/>
          </p:cNvSpPr>
          <p:nvPr/>
        </p:nvSpPr>
        <p:spPr bwMode="auto">
          <a:xfrm>
            <a:off x="0" y="692150"/>
            <a:ext cx="9144000" cy="37465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nb-NO" sz="24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E</a:t>
            </a:r>
            <a:r>
              <a:rPr lang="en-GB" altLang="nb-NO" sz="2400" b="1" baseline="-250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 </a:t>
            </a:r>
            <a:r>
              <a:rPr lang="en-GB" altLang="nb-NO" sz="2400" b="1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for multi -step reactions and the reaction profile</a:t>
            </a:r>
          </a:p>
        </p:txBody>
      </p:sp>
      <p:sp>
        <p:nvSpPr>
          <p:cNvPr id="146436" name="Rectangle 9"/>
          <p:cNvSpPr>
            <a:spLocks noChangeArrowheads="1"/>
          </p:cNvSpPr>
          <p:nvPr/>
        </p:nvSpPr>
        <p:spPr bwMode="auto">
          <a:xfrm>
            <a:off x="4479925" y="274955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4400">
              <a:solidFill>
                <a:schemeClr val="tx2"/>
              </a:solidFill>
            </a:endParaRPr>
          </a:p>
        </p:txBody>
      </p:sp>
      <p:sp>
        <p:nvSpPr>
          <p:cNvPr id="146437" name="Rectangle 12"/>
          <p:cNvSpPr>
            <a:spLocks noChangeArrowheads="1"/>
          </p:cNvSpPr>
          <p:nvPr/>
        </p:nvSpPr>
        <p:spPr bwMode="auto">
          <a:xfrm>
            <a:off x="0" y="1268413"/>
            <a:ext cx="9144000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GB" altLang="nb-NO" sz="2000" b="1">
                <a:solidFill>
                  <a:schemeClr val="accent2"/>
                </a:solidFill>
                <a:cs typeface="Times New Roman" panose="02020603050405020304" pitchFamily="18" charset="0"/>
              </a:rPr>
              <a:t> E</a:t>
            </a:r>
            <a:r>
              <a:rPr lang="en-GB" altLang="nb-NO" sz="2000" b="1" baseline="-25000">
                <a:solidFill>
                  <a:schemeClr val="accent2"/>
                </a:solidFill>
                <a:cs typeface="Times New Roman" panose="02020603050405020304" pitchFamily="18" charset="0"/>
              </a:rPr>
              <a:t>a</a:t>
            </a:r>
            <a:r>
              <a:rPr lang="en-GB" altLang="nb-NO" sz="2000" b="1">
                <a:solidFill>
                  <a:schemeClr val="accent2"/>
                </a:solidFill>
                <a:cs typeface="Times New Roman" panose="02020603050405020304" pitchFamily="18" charset="0"/>
              </a:rPr>
              <a:t> values for each step can be illustrated in reaction profile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altLang="nb-NO" sz="2000" b="1">
                <a:solidFill>
                  <a:schemeClr val="accent2"/>
                </a:solidFill>
                <a:cs typeface="Times New Roman" panose="02020603050405020304" pitchFamily="18" charset="0"/>
              </a:rPr>
              <a:t> there is direct relation between the slow step and its Ea value (often much higher than the other steps) </a:t>
            </a:r>
          </a:p>
        </p:txBody>
      </p:sp>
      <p:sp>
        <p:nvSpPr>
          <p:cNvPr id="146438" name="Rectangle 9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4400">
              <a:solidFill>
                <a:schemeClr val="tx2"/>
              </a:solidFill>
            </a:endParaRPr>
          </a:p>
        </p:txBody>
      </p:sp>
      <p:pic>
        <p:nvPicPr>
          <p:cNvPr id="14643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505200" cy="30194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03538"/>
            <a:ext cx="3048000" cy="2884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39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sp>
        <p:nvSpPr>
          <p:cNvPr id="148483" name="Rectangle 9"/>
          <p:cNvSpPr>
            <a:spLocks noChangeArrowheads="1"/>
          </p:cNvSpPr>
          <p:nvPr/>
        </p:nvSpPr>
        <p:spPr bwMode="auto">
          <a:xfrm>
            <a:off x="4479925" y="274955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4400">
              <a:solidFill>
                <a:schemeClr val="tx2"/>
              </a:solidFill>
            </a:endParaRPr>
          </a:p>
        </p:txBody>
      </p:sp>
      <p:sp>
        <p:nvSpPr>
          <p:cNvPr id="148484" name="Rectangle 9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4400">
              <a:solidFill>
                <a:schemeClr val="tx2"/>
              </a:solidFill>
            </a:endParaRPr>
          </a:p>
        </p:txBody>
      </p:sp>
      <p:sp>
        <p:nvSpPr>
          <p:cNvPr id="148485" name="Rectangle 8"/>
          <p:cNvSpPr>
            <a:spLocks noChangeArrowheads="1"/>
          </p:cNvSpPr>
          <p:nvPr/>
        </p:nvSpPr>
        <p:spPr bwMode="auto">
          <a:xfrm>
            <a:off x="0" y="990600"/>
            <a:ext cx="91440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rgbClr val="FF33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The derived rate law from reaction steps must always be confirmed experimentally</a:t>
            </a:r>
            <a:endParaRPr lang="en-GB" altLang="nb-NO" sz="1800" b="1">
              <a:solidFill>
                <a:srgbClr val="FF3300"/>
              </a:solidFill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484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153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334000" cy="8493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514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3810000" cy="9636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0" name="Line 22"/>
          <p:cNvSpPr>
            <a:spLocks noChangeShapeType="1"/>
          </p:cNvSpPr>
          <p:nvPr/>
        </p:nvSpPr>
        <p:spPr bwMode="auto">
          <a:xfrm>
            <a:off x="5867400" y="38100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8491" name="Line 23"/>
          <p:cNvSpPr>
            <a:spLocks noChangeShapeType="1"/>
          </p:cNvSpPr>
          <p:nvPr/>
        </p:nvSpPr>
        <p:spPr bwMode="auto">
          <a:xfrm>
            <a:off x="3505200" y="38100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48492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63007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3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81513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4" name="Line 27"/>
          <p:cNvSpPr>
            <a:spLocks noChangeShapeType="1"/>
          </p:cNvSpPr>
          <p:nvPr/>
        </p:nvSpPr>
        <p:spPr bwMode="auto">
          <a:xfrm>
            <a:off x="6732588" y="4581525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48495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86756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6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75247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7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229225"/>
            <a:ext cx="172878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76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36575"/>
          </a:xfrm>
        </p:spPr>
        <p:txBody>
          <a:bodyPr/>
          <a:lstStyle/>
          <a:p>
            <a:pPr eaLnBrk="1" hangingPunct="1"/>
            <a:r>
              <a:rPr lang="en-US" altLang="nb-NO" dirty="0" err="1"/>
              <a:t>Flerstegsreaksjoner</a:t>
            </a:r>
            <a:endParaRPr lang="en-US" altLang="nb-NO" dirty="0" smtClean="0"/>
          </a:p>
        </p:txBody>
      </p:sp>
      <p:sp>
        <p:nvSpPr>
          <p:cNvPr id="150531" name="Rectangle 14"/>
          <p:cNvSpPr>
            <a:spLocks noChangeArrowheads="1"/>
          </p:cNvSpPr>
          <p:nvPr/>
        </p:nvSpPr>
        <p:spPr bwMode="auto">
          <a:xfrm>
            <a:off x="0" y="1125538"/>
            <a:ext cx="9144000" cy="646112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chemeClr val="accent2"/>
                </a:solidFill>
                <a:cs typeface="Times New Roman" panose="02020603050405020304" pitchFamily="18" charset="0"/>
              </a:rPr>
              <a:t>- Reaction order is dependent on the mechanism. Change in mechanism will often change the rate law expression and the reaction order</a:t>
            </a:r>
          </a:p>
        </p:txBody>
      </p:sp>
      <p:sp>
        <p:nvSpPr>
          <p:cNvPr id="150532" name="Rectangle 16"/>
          <p:cNvSpPr>
            <a:spLocks noChangeArrowheads="1"/>
          </p:cNvSpPr>
          <p:nvPr/>
        </p:nvSpPr>
        <p:spPr bwMode="auto">
          <a:xfrm>
            <a:off x="0" y="2913063"/>
            <a:ext cx="9144000" cy="2616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800" b="1">
                <a:solidFill>
                  <a:srgbClr val="FF3300"/>
                </a:solidFill>
                <a:cs typeface="Times New Roman" panose="02020603050405020304" pitchFamily="18" charset="0"/>
              </a:rPr>
              <a:t>Number of steps=2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chemeClr val="accent2"/>
                </a:solidFill>
                <a:cs typeface="Times New Roman" panose="02020603050405020304" pitchFamily="18" charset="0"/>
              </a:rPr>
              <a:t>CO(g) + NO</a:t>
            </a:r>
            <a:r>
              <a:rPr lang="en-GB" altLang="nb-NO" sz="1800" baseline="-25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GB" altLang="nb-NO" sz="1800">
                <a:solidFill>
                  <a:schemeClr val="accent2"/>
                </a:solidFill>
                <a:cs typeface="Times New Roman" panose="02020603050405020304" pitchFamily="18" charset="0"/>
              </a:rPr>
              <a:t>(g)   </a:t>
            </a:r>
            <a:r>
              <a:rPr lang="en-GB" altLang="nb-NO" sz="1800">
                <a:solidFill>
                  <a:schemeClr val="accent2"/>
                </a:solidFill>
                <a:latin typeface="Courier" pitchFamily="49" charset="0"/>
                <a:cs typeface="Times New Roman" panose="02020603050405020304" pitchFamily="18" charset="0"/>
              </a:rPr>
              <a:t>→</a:t>
            </a:r>
            <a:r>
              <a:rPr lang="en-GB" altLang="nb-NO" sz="1800">
                <a:solidFill>
                  <a:schemeClr val="accent2"/>
                </a:solidFill>
              </a:rPr>
              <a:t>   NO(g) + CO</a:t>
            </a:r>
            <a:r>
              <a:rPr lang="en-GB" altLang="nb-NO" sz="1800" baseline="-25000">
                <a:solidFill>
                  <a:schemeClr val="accent2"/>
                </a:solidFill>
              </a:rPr>
              <a:t>2</a:t>
            </a:r>
            <a:endParaRPr lang="en-GB" altLang="nb-NO" sz="18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chemeClr val="accent2"/>
                </a:solidFill>
              </a:rPr>
              <a:t>The reaction depends on collision between 2 NO</a:t>
            </a:r>
            <a:r>
              <a:rPr lang="en-GB" altLang="nb-NO" sz="1800" baseline="-25000">
                <a:solidFill>
                  <a:schemeClr val="accent2"/>
                </a:solidFill>
              </a:rPr>
              <a:t>2</a:t>
            </a:r>
            <a:r>
              <a:rPr lang="en-GB" altLang="nb-NO" sz="1800">
                <a:solidFill>
                  <a:schemeClr val="accent2"/>
                </a:solidFill>
              </a:rPr>
              <a:t> molecules: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chemeClr val="accent2"/>
                </a:solidFill>
              </a:rPr>
              <a:t>R=k[NO</a:t>
            </a:r>
            <a:r>
              <a:rPr lang="en-GB" altLang="nb-NO" sz="1800" baseline="-25000">
                <a:solidFill>
                  <a:schemeClr val="accent2"/>
                </a:solidFill>
              </a:rPr>
              <a:t>2</a:t>
            </a:r>
            <a:r>
              <a:rPr lang="en-GB" altLang="nb-NO" sz="1800">
                <a:solidFill>
                  <a:schemeClr val="accent2"/>
                </a:solidFill>
              </a:rPr>
              <a:t>]</a:t>
            </a:r>
            <a:r>
              <a:rPr lang="en-GB" altLang="nb-NO" sz="1800" baseline="30000">
                <a:solidFill>
                  <a:schemeClr val="accent2"/>
                </a:solidFill>
              </a:rPr>
              <a:t>2</a:t>
            </a:r>
            <a:r>
              <a:rPr lang="en-GB" altLang="nb-NO" sz="1800">
                <a:solidFill>
                  <a:schemeClr val="accent2"/>
                </a:solidFill>
              </a:rPr>
              <a:t>   where m=2 (second order reaction)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800" b="1">
                <a:solidFill>
                  <a:srgbClr val="FF3300"/>
                </a:solidFill>
                <a:cs typeface="Times New Roman" panose="02020603050405020304" pitchFamily="18" charset="0"/>
              </a:rPr>
              <a:t>Number of steps=1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chemeClr val="accent2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CO(g) + NO</a:t>
            </a:r>
            <a:r>
              <a:rPr lang="en-GB" altLang="nb-NO" sz="1800" baseline="-25000">
                <a:solidFill>
                  <a:schemeClr val="accent2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nb-NO" sz="1800">
                <a:solidFill>
                  <a:schemeClr val="accent2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(g)   </a:t>
            </a:r>
            <a:r>
              <a:rPr lang="en-GB" altLang="nb-NO" sz="2000">
                <a:solidFill>
                  <a:schemeClr val="accent2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→</a:t>
            </a:r>
            <a:r>
              <a:rPr lang="en-GB" altLang="nb-NO" sz="1800">
                <a:solidFill>
                  <a:schemeClr val="accent2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  NO(g) + CO</a:t>
            </a:r>
            <a:r>
              <a:rPr lang="en-GB" altLang="nb-NO" sz="1800" baseline="-25000">
                <a:solidFill>
                  <a:schemeClr val="accent2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chemeClr val="accent2"/>
                </a:solidFill>
              </a:rPr>
              <a:t>The reaction depends on collision between </a:t>
            </a:r>
            <a:r>
              <a:rPr lang="en-GB" altLang="nb-NO" sz="18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 and NO</a:t>
            </a:r>
            <a:r>
              <a:rPr lang="en-GB" altLang="nb-NO" sz="1800" baseline="-250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GB" altLang="nb-NO" sz="18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and hence the rate law is: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8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R=k[CO][NO</a:t>
            </a:r>
            <a:r>
              <a:rPr lang="en-GB" altLang="nb-NO" sz="1800" baseline="-250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GB" altLang="nb-NO" sz="18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]</a:t>
            </a:r>
            <a:endParaRPr lang="en-GB" altLang="nb-NO" sz="1800" baseline="-25000">
              <a:solidFill>
                <a:schemeClr val="accent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nb-NO" sz="1800">
              <a:solidFill>
                <a:schemeClr val="accent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533" name="Rectangle 17"/>
          <p:cNvSpPr>
            <a:spLocks noChangeArrowheads="1"/>
          </p:cNvSpPr>
          <p:nvPr/>
        </p:nvSpPr>
        <p:spPr bwMode="auto">
          <a:xfrm>
            <a:off x="1655763" y="3128963"/>
            <a:ext cx="1214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200" b="1">
                <a:solidFill>
                  <a:schemeClr val="accent2"/>
                </a:solidFill>
              </a:rPr>
              <a:t>25</a:t>
            </a:r>
            <a:r>
              <a:rPr lang="nb-NO" altLang="nb-NO" sz="1200" b="1" baseline="30000">
                <a:solidFill>
                  <a:schemeClr val="accent2"/>
                </a:solidFill>
              </a:rPr>
              <a:t>o</a:t>
            </a:r>
            <a:r>
              <a:rPr lang="nb-NO" altLang="nb-NO" sz="12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50534" name="Rectangle 18"/>
          <p:cNvSpPr>
            <a:spLocks noChangeArrowheads="1"/>
          </p:cNvSpPr>
          <p:nvPr/>
        </p:nvSpPr>
        <p:spPr bwMode="auto">
          <a:xfrm>
            <a:off x="1619250" y="4294188"/>
            <a:ext cx="12144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200" b="1">
                <a:solidFill>
                  <a:schemeClr val="accent2"/>
                </a:solidFill>
              </a:rPr>
              <a:t>600k</a:t>
            </a:r>
          </a:p>
        </p:txBody>
      </p:sp>
      <p:sp>
        <p:nvSpPr>
          <p:cNvPr id="150535" name="Rektangel 29"/>
          <p:cNvSpPr>
            <a:spLocks noChangeArrowheads="1"/>
          </p:cNvSpPr>
          <p:nvPr/>
        </p:nvSpPr>
        <p:spPr bwMode="auto">
          <a:xfrm>
            <a:off x="0" y="5516563"/>
            <a:ext cx="802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000" b="1">
                <a:solidFill>
                  <a:srgbClr val="FF3300"/>
                </a:solidFill>
                <a:cs typeface="Times New Roman" panose="02020603050405020304" pitchFamily="18" charset="0"/>
              </a:rPr>
              <a:t>The reaction is not a second order reaction with respect to </a:t>
            </a:r>
            <a:r>
              <a:rPr lang="en-GB" altLang="nb-NO" sz="2000">
                <a:solidFill>
                  <a:schemeClr val="accent2"/>
                </a:solidFill>
                <a:cs typeface="Times New Roman" panose="02020603050405020304" pitchFamily="18" charset="0"/>
              </a:rPr>
              <a:t>NO</a:t>
            </a:r>
            <a:r>
              <a:rPr lang="en-GB" altLang="nb-NO" sz="2000" baseline="-25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GB" altLang="nb-NO" sz="2000" b="1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045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Reaksjonsrater</a:t>
            </a:r>
            <a:endParaRPr lang="en-US" altLang="nb-NO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10000" cy="3352800"/>
          </a:xfrm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nb-NO" altLang="nb-NO" sz="2800" dirty="0" smtClean="0"/>
              <a:t>Gjennomsnittlig rate for reaksjonen i hvert intervall er endring i konsentrasjon delt på endring i tid.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/>
              <a:t>C</a:t>
            </a:r>
            <a:r>
              <a:rPr lang="en-US" altLang="nb-NO" sz="2400" baseline="-25000"/>
              <a:t>4</a:t>
            </a:r>
            <a:r>
              <a:rPr lang="en-US" altLang="nb-NO" sz="2400"/>
              <a:t>H</a:t>
            </a:r>
            <a:r>
              <a:rPr lang="en-US" altLang="nb-NO" sz="2400" baseline="-25000"/>
              <a:t>9</a:t>
            </a:r>
            <a:r>
              <a:rPr lang="en-US" altLang="nb-NO" sz="2400"/>
              <a:t>Cl</a:t>
            </a:r>
            <a:r>
              <a:rPr lang="en-US" altLang="nb-NO" sz="2000"/>
              <a:t>(</a:t>
            </a:r>
            <a:r>
              <a:rPr lang="en-US" altLang="nb-NO" sz="2000" i="1"/>
              <a:t>aq</a:t>
            </a:r>
            <a:r>
              <a:rPr lang="en-US" altLang="nb-NO" sz="2000"/>
              <a:t>)</a:t>
            </a:r>
            <a:r>
              <a:rPr lang="en-US" altLang="nb-NO" sz="2400"/>
              <a:t> + H</a:t>
            </a:r>
            <a:r>
              <a:rPr lang="en-US" altLang="nb-NO" sz="2400" baseline="-25000"/>
              <a:t>2</a:t>
            </a:r>
            <a:r>
              <a:rPr lang="en-US" altLang="nb-NO" sz="2400"/>
              <a:t>O</a:t>
            </a:r>
            <a:r>
              <a:rPr lang="en-US" altLang="nb-NO" sz="2000"/>
              <a:t>(</a:t>
            </a:r>
            <a:r>
              <a:rPr lang="en-US" altLang="nb-NO" sz="2000" i="1"/>
              <a:t>l</a:t>
            </a:r>
            <a:r>
              <a:rPr lang="en-US" altLang="nb-NO" sz="2000"/>
              <a:t>)</a:t>
            </a:r>
            <a:r>
              <a:rPr lang="en-US" altLang="nb-NO" sz="2400" baseline="-25000"/>
              <a:t> </a:t>
            </a:r>
            <a:r>
              <a:rPr lang="en-US" altLang="nb-NO" sz="2400">
                <a:sym typeface="Symbol" panose="05050102010706020507" pitchFamily="18" charset="2"/>
              </a:rPr>
              <a:t> C</a:t>
            </a:r>
            <a:r>
              <a:rPr lang="en-US" altLang="nb-NO" sz="2400" baseline="-25000">
                <a:sym typeface="Symbol" panose="05050102010706020507" pitchFamily="18" charset="2"/>
              </a:rPr>
              <a:t>4</a:t>
            </a:r>
            <a:r>
              <a:rPr lang="en-US" altLang="nb-NO" sz="2400">
                <a:sym typeface="Symbol" panose="05050102010706020507" pitchFamily="18" charset="2"/>
              </a:rPr>
              <a:t>H</a:t>
            </a:r>
            <a:r>
              <a:rPr lang="en-US" altLang="nb-NO" sz="2400" baseline="-25000">
                <a:sym typeface="Symbol" panose="05050102010706020507" pitchFamily="18" charset="2"/>
              </a:rPr>
              <a:t>9</a:t>
            </a:r>
            <a:r>
              <a:rPr lang="en-US" altLang="nb-NO" sz="2400">
                <a:sym typeface="Symbol" panose="05050102010706020507" pitchFamily="18" charset="2"/>
              </a:rPr>
              <a:t>OH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+ HCl</a:t>
            </a:r>
            <a:r>
              <a:rPr lang="en-US" altLang="nb-NO" sz="2000">
                <a:sym typeface="Symbol" panose="05050102010706020507" pitchFamily="18" charset="2"/>
              </a:rPr>
              <a:t>(</a:t>
            </a:r>
            <a:r>
              <a:rPr lang="en-US" altLang="nb-NO" sz="2000" i="1">
                <a:sym typeface="Symbol" panose="05050102010706020507" pitchFamily="18" charset="2"/>
              </a:rPr>
              <a:t>aq</a:t>
            </a:r>
            <a:r>
              <a:rPr lang="en-US" altLang="nb-NO" sz="20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</a:t>
            </a:r>
            <a:endParaRPr lang="en-US" altLang="nb-NO" sz="2400"/>
          </a:p>
        </p:txBody>
      </p:sp>
      <p:pic>
        <p:nvPicPr>
          <p:cNvPr id="19462" name="Picture 5" descr="14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r="6133" b="4208"/>
          <a:stretch>
            <a:fillRect/>
          </a:stretch>
        </p:blipFill>
        <p:spPr>
          <a:xfrm>
            <a:off x="228600" y="2133600"/>
            <a:ext cx="5257800" cy="3200400"/>
          </a:xfrm>
        </p:spPr>
      </p:pic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4192590" y="5121275"/>
            <a:ext cx="4646614" cy="822325"/>
            <a:chOff x="2535" y="2688"/>
            <a:chExt cx="2927" cy="518"/>
          </a:xfrm>
        </p:grpSpPr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535" y="2805"/>
              <a:ext cx="20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 dirty="0" err="1" smtClean="0"/>
                <a:t>Gjennomsnittlig</a:t>
              </a:r>
              <a:r>
                <a:rPr lang="en-US" altLang="nb-NO" sz="2400" dirty="0" smtClean="0"/>
                <a:t> rate </a:t>
              </a:r>
              <a:r>
                <a:rPr lang="en-US" altLang="nb-NO" sz="2400" dirty="0"/>
                <a:t>=</a:t>
              </a:r>
            </a:p>
          </p:txBody>
        </p: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4512" y="2688"/>
              <a:ext cx="950" cy="518"/>
              <a:chOff x="3658" y="3181"/>
              <a:chExt cx="950" cy="518"/>
            </a:xfrm>
          </p:grpSpPr>
          <p:sp>
            <p:nvSpPr>
              <p:cNvPr id="19466" name="Rectangle 10"/>
              <p:cNvSpPr>
                <a:spLocks noChangeArrowheads="1"/>
              </p:cNvSpPr>
              <p:nvPr/>
            </p:nvSpPr>
            <p:spPr bwMode="auto">
              <a:xfrm>
                <a:off x="3658" y="3181"/>
                <a:ext cx="9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/>
                  <a:t>[C</a:t>
                </a:r>
                <a:r>
                  <a:rPr lang="en-US" altLang="nb-NO" sz="2400" baseline="-25000"/>
                  <a:t>4</a:t>
                </a:r>
                <a:r>
                  <a:rPr lang="en-US" altLang="nb-NO" sz="2400"/>
                  <a:t>H</a:t>
                </a:r>
                <a:r>
                  <a:rPr lang="en-US" altLang="nb-NO" sz="2400" baseline="-25000"/>
                  <a:t>9</a:t>
                </a:r>
                <a:r>
                  <a:rPr lang="en-US" altLang="nb-NO" sz="2400"/>
                  <a:t>Cl]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4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nb-NO" sz="2400" i="1"/>
                  <a:t>t</a:t>
                </a:r>
                <a:endParaRPr lang="en-US" altLang="nb-NO" sz="2400"/>
              </a:p>
            </p:txBody>
          </p:sp>
          <p:sp>
            <p:nvSpPr>
              <p:cNvPr id="19467" name="Line 11"/>
              <p:cNvSpPr>
                <a:spLocks noChangeShapeType="1"/>
              </p:cNvSpPr>
              <p:nvPr/>
            </p:nvSpPr>
            <p:spPr bwMode="auto">
              <a:xfrm>
                <a:off x="3696" y="3456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33015</TotalTime>
  <Words>3493</Words>
  <Application>Microsoft Office PowerPoint</Application>
  <PresentationFormat>Skjermfremvisning (4:3)</PresentationFormat>
  <Paragraphs>691</Paragraphs>
  <Slides>88</Slides>
  <Notes>87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88</vt:i4>
      </vt:variant>
    </vt:vector>
  </HeadingPairs>
  <TitlesOfParts>
    <vt:vector size="97" baseType="lpstr">
      <vt:lpstr>Arial Unicode MS</vt:lpstr>
      <vt:lpstr>Arial</vt:lpstr>
      <vt:lpstr>Cambria Math</vt:lpstr>
      <vt:lpstr>Courier</vt:lpstr>
      <vt:lpstr>ＭＳ Ｐゴシック</vt:lpstr>
      <vt:lpstr>Symbol</vt:lpstr>
      <vt:lpstr>Times New Roman</vt:lpstr>
      <vt:lpstr>Blank Presentation</vt:lpstr>
      <vt:lpstr>Punktgrafikkbilde</vt:lpstr>
      <vt:lpstr>Kapittel 14 Reaksjonskinetikk</vt:lpstr>
      <vt:lpstr>Reaksjonskinetikk</vt:lpstr>
      <vt:lpstr>Faktorer som påvirker reaksjonsraten</vt:lpstr>
      <vt:lpstr>Faktorer som påvirker reaksjonsraten</vt:lpstr>
      <vt:lpstr>Faktorer som påvirker reaksjonsraten</vt:lpstr>
      <vt:lpstr>Faktorer som påvirker reaksjonsraten</vt:lpstr>
      <vt:lpstr>Reaksjonsrater</vt:lpstr>
      <vt:lpstr>Reaksjonsrater</vt:lpstr>
      <vt:lpstr>Reaksjonsrater</vt:lpstr>
      <vt:lpstr>Reaksjonsrater</vt:lpstr>
      <vt:lpstr>Reaksjonsrater</vt:lpstr>
      <vt:lpstr>Reaksjonsrater</vt:lpstr>
      <vt:lpstr>Reaksjonsrater og støkiometri</vt:lpstr>
      <vt:lpstr>Reaksjonsrater og støkiometri</vt:lpstr>
      <vt:lpstr>Reaksjonsrater og støkiometri</vt:lpstr>
      <vt:lpstr>Reaksjonsrater og støkiometri</vt:lpstr>
      <vt:lpstr>Reaksjonsrater og støkiometri</vt:lpstr>
      <vt:lpstr>Konsentrasjon og rate</vt:lpstr>
      <vt:lpstr>Konsentrasjon og rate</vt:lpstr>
      <vt:lpstr>Konsentrasjon og rate</vt:lpstr>
      <vt:lpstr>Ratelover</vt:lpstr>
      <vt:lpstr>Ratelover</vt:lpstr>
      <vt:lpstr>Integrerte ratelover</vt:lpstr>
      <vt:lpstr>Integrerte ratelover</vt:lpstr>
      <vt:lpstr>Første ordens reaksjoner</vt:lpstr>
      <vt:lpstr>Første ordens reaksjoner</vt:lpstr>
      <vt:lpstr>Første ordens reaksjoner</vt:lpstr>
      <vt:lpstr>Første ordens reaksjoner</vt:lpstr>
      <vt:lpstr>Første ordens reaksjoner</vt:lpstr>
      <vt:lpstr>Andre ordens reaksjoner</vt:lpstr>
      <vt:lpstr>Andre ordens reaksjoner</vt:lpstr>
      <vt:lpstr>Andre ordens reaksjoner</vt:lpstr>
      <vt:lpstr>Andre ordens reaksjoner</vt:lpstr>
      <vt:lpstr>Andre ordens reaksjoner</vt:lpstr>
      <vt:lpstr>Nullte ordens reaksjoner</vt:lpstr>
      <vt:lpstr>Halveringstid</vt:lpstr>
      <vt:lpstr>Halveringstid</vt:lpstr>
      <vt:lpstr>Halveringstid</vt:lpstr>
      <vt:lpstr>Halveringstid</vt:lpstr>
      <vt:lpstr>Temperatur og rate</vt:lpstr>
      <vt:lpstr>Kollisjonsmodellen</vt:lpstr>
      <vt:lpstr>Kollisjonsmodellen</vt:lpstr>
      <vt:lpstr>Aktiveringsenergi</vt:lpstr>
      <vt:lpstr>Reaksjonskoordinatdiagram</vt:lpstr>
      <vt:lpstr>Reaksjonskoordinatdiagram</vt:lpstr>
      <vt:lpstr>Maxwell–Boltzmann distribusjon</vt:lpstr>
      <vt:lpstr>Maxwell–Boltzmann distribusjon</vt:lpstr>
      <vt:lpstr>Maxwell–Boltzmann distribusjon</vt:lpstr>
      <vt:lpstr>Maxwell–Boltzmann distribusjon</vt:lpstr>
      <vt:lpstr>Arrheniusligningen</vt:lpstr>
      <vt:lpstr>Arrheniusligningen</vt:lpstr>
      <vt:lpstr>Aktiveringsenergi</vt:lpstr>
      <vt:lpstr>Aktiveringsenergi</vt:lpstr>
      <vt:lpstr>Aktiveringsenergi</vt:lpstr>
      <vt:lpstr>Modeller for reaksjonsrate</vt:lpstr>
      <vt:lpstr>Reaksjonsmekanismer</vt:lpstr>
      <vt:lpstr>Reaksjonsmekanismer</vt:lpstr>
      <vt:lpstr>Reaksjonsmekanismer</vt:lpstr>
      <vt:lpstr>Reaksjonsmekanismer</vt:lpstr>
      <vt:lpstr>Flerstegsreaksjoner</vt:lpstr>
      <vt:lpstr>Flerstegsreaksjoner</vt:lpstr>
      <vt:lpstr>Sent første steg</vt:lpstr>
      <vt:lpstr>Sent første steg</vt:lpstr>
      <vt:lpstr>Raskt første steg</vt:lpstr>
      <vt:lpstr>Raskt første steg</vt:lpstr>
      <vt:lpstr>Raskt første steg</vt:lpstr>
      <vt:lpstr>Raskt første steg</vt:lpstr>
      <vt:lpstr>Raskt første steg</vt:lpstr>
      <vt:lpstr>Raskt første steg</vt:lpstr>
      <vt:lpstr>Se på oppg. 14.10</vt:lpstr>
      <vt:lpstr>Katalysatorer</vt:lpstr>
      <vt:lpstr>Katalysatorer</vt:lpstr>
      <vt:lpstr>Katalysatorer</vt:lpstr>
      <vt:lpstr>Katalysatorer</vt:lpstr>
      <vt:lpstr>Katalysatorer</vt:lpstr>
      <vt:lpstr>Katalysatorer</vt:lpstr>
      <vt:lpstr>Katalysatorer</vt:lpstr>
      <vt:lpstr>Enzymer</vt:lpstr>
      <vt:lpstr>Biokatalysatorer &amp; Enzymer</vt:lpstr>
      <vt:lpstr>Flerstegsreaksjoner</vt:lpstr>
      <vt:lpstr>Flerstegsreaksjoner</vt:lpstr>
      <vt:lpstr>Flerstegsreaksjoner</vt:lpstr>
      <vt:lpstr>Flerstegsreaksjoner</vt:lpstr>
      <vt:lpstr>Flerstegsreaksjoner</vt:lpstr>
      <vt:lpstr>Flerstegsreaksjoner</vt:lpstr>
      <vt:lpstr>Flerstegsreaksjoner</vt:lpstr>
      <vt:lpstr>Flerstegsreaksjoner</vt:lpstr>
      <vt:lpstr>Flerstegsreaksjoner</vt:lpstr>
    </vt:vector>
  </TitlesOfParts>
  <Company>St. Charles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Kinetics</dc:title>
  <dc:creator>John Bookstaver</dc:creator>
  <cp:lastModifiedBy>Asbjørn Aarflot</cp:lastModifiedBy>
  <cp:revision>639</cp:revision>
  <dcterms:created xsi:type="dcterms:W3CDTF">2004-12-30T23:01:46Z</dcterms:created>
  <dcterms:modified xsi:type="dcterms:W3CDTF">2016-02-22T20:22:32Z</dcterms:modified>
</cp:coreProperties>
</file>