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8"/>
  </p:notesMasterIdLst>
  <p:sldIdLst>
    <p:sldId id="256" r:id="rId2"/>
    <p:sldId id="302" r:id="rId3"/>
    <p:sldId id="257" r:id="rId4"/>
    <p:sldId id="258" r:id="rId5"/>
    <p:sldId id="259" r:id="rId6"/>
    <p:sldId id="260" r:id="rId7"/>
    <p:sldId id="261" r:id="rId8"/>
    <p:sldId id="262" r:id="rId9"/>
    <p:sldId id="303" r:id="rId10"/>
    <p:sldId id="263" r:id="rId11"/>
    <p:sldId id="264" r:id="rId12"/>
    <p:sldId id="265" r:id="rId13"/>
    <p:sldId id="266" r:id="rId14"/>
    <p:sldId id="267" r:id="rId15"/>
    <p:sldId id="268" r:id="rId16"/>
    <p:sldId id="310" r:id="rId17"/>
    <p:sldId id="311" r:id="rId18"/>
    <p:sldId id="312" r:id="rId19"/>
    <p:sldId id="313" r:id="rId20"/>
    <p:sldId id="269" r:id="rId21"/>
    <p:sldId id="270" r:id="rId22"/>
    <p:sldId id="306" r:id="rId23"/>
    <p:sldId id="271" r:id="rId24"/>
    <p:sldId id="314" r:id="rId25"/>
    <p:sldId id="315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305" r:id="rId34"/>
    <p:sldId id="279" r:id="rId35"/>
    <p:sldId id="307" r:id="rId36"/>
    <p:sldId id="280" r:id="rId37"/>
    <p:sldId id="299" r:id="rId38"/>
    <p:sldId id="300" r:id="rId39"/>
    <p:sldId id="301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308" r:id="rId50"/>
    <p:sldId id="293" r:id="rId51"/>
    <p:sldId id="309" r:id="rId52"/>
    <p:sldId id="294" r:id="rId53"/>
    <p:sldId id="295" r:id="rId54"/>
    <p:sldId id="296" r:id="rId55"/>
    <p:sldId id="297" r:id="rId56"/>
    <p:sldId id="298" r:id="rId57"/>
  </p:sldIdLst>
  <p:sldSz cx="9144000" cy="6858000" type="screen4x3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3300"/>
    <a:srgbClr val="007CB2"/>
    <a:srgbClr val="00006C"/>
    <a:srgbClr val="C82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8972" autoAdjust="0"/>
  </p:normalViewPr>
  <p:slideViewPr>
    <p:cSldViewPr>
      <p:cViewPr varScale="1">
        <p:scale>
          <a:sx n="46" d="100"/>
          <a:sy n="46" d="100"/>
        </p:scale>
        <p:origin x="12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2C0DE04-D238-4828-8000-5287BDC5526A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95978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C8BA141-52BC-4AF9-BF83-701103B2E723}" type="slidenum">
              <a:rPr lang="en-US" altLang="nb-NO" sz="1200" smtClean="0"/>
              <a:pPr/>
              <a:t>1</a:t>
            </a:fld>
            <a:endParaRPr lang="en-US" altLang="nb-NO" sz="120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803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B1506A2-9EFD-49B3-91CE-8F808D96DEF0}" type="slidenum">
              <a:rPr lang="en-US" altLang="nb-NO" sz="1200" smtClean="0"/>
              <a:pPr/>
              <a:t>10</a:t>
            </a:fld>
            <a:endParaRPr lang="en-US" altLang="nb-NO" sz="12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805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C117C11-0B4F-4687-A99C-9F9502450C8B}" type="slidenum">
              <a:rPr lang="en-US" altLang="nb-NO" sz="1200" smtClean="0"/>
              <a:pPr/>
              <a:t>11</a:t>
            </a:fld>
            <a:endParaRPr lang="en-US" altLang="nb-NO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648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346CF56-6B8C-4B15-B2CD-369C2E5A9882}" type="slidenum">
              <a:rPr lang="en-US" altLang="nb-NO" sz="1200" smtClean="0"/>
              <a:pPr/>
              <a:t>12</a:t>
            </a:fld>
            <a:endParaRPr lang="en-US" altLang="nb-NO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44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0FECF8D-466D-4D1C-9684-EFD570AC13A0}" type="slidenum">
              <a:rPr lang="en-US" altLang="nb-NO" sz="1200" smtClean="0"/>
              <a:pPr/>
              <a:t>13</a:t>
            </a:fld>
            <a:endParaRPr lang="en-US" altLang="nb-NO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10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38D9004-DE54-4B09-B3B9-D8190BDAD225}" type="slidenum">
              <a:rPr lang="en-US" altLang="nb-NO" sz="1200" smtClean="0"/>
              <a:pPr/>
              <a:t>14</a:t>
            </a:fld>
            <a:endParaRPr lang="en-US" altLang="nb-NO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391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ACD066-6359-42DD-A5D8-126F737C98B6}" type="slidenum">
              <a:rPr lang="en-US" altLang="nb-NO" sz="1200" smtClean="0"/>
              <a:pPr/>
              <a:t>15</a:t>
            </a:fld>
            <a:endParaRPr lang="en-US" altLang="nb-NO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13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766108C-1A13-442A-9BA1-7D4FC72247C2}" type="slidenum">
              <a:rPr lang="en-US" altLang="nb-NO" sz="1200" smtClean="0"/>
              <a:pPr/>
              <a:t>16</a:t>
            </a:fld>
            <a:endParaRPr lang="en-US" altLang="nb-NO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661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766108C-1A13-442A-9BA1-7D4FC72247C2}" type="slidenum">
              <a:rPr lang="en-US" altLang="nb-NO" sz="1200" smtClean="0"/>
              <a:pPr/>
              <a:t>17</a:t>
            </a:fld>
            <a:endParaRPr lang="en-US" altLang="nb-NO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135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ACD066-6359-42DD-A5D8-126F737C98B6}" type="slidenum">
              <a:rPr lang="en-US" altLang="nb-NO" sz="1200" smtClean="0">
                <a:solidFill>
                  <a:srgbClr val="000000"/>
                </a:solidFill>
              </a:rPr>
              <a:pPr/>
              <a:t>18</a:t>
            </a:fld>
            <a:endParaRPr lang="en-US" altLang="nb-NO" sz="1200" smtClean="0">
              <a:solidFill>
                <a:srgbClr val="000000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723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ACD066-6359-42DD-A5D8-126F737C98B6}" type="slidenum">
              <a:rPr lang="en-US" altLang="nb-NO" sz="1200" smtClean="0">
                <a:solidFill>
                  <a:srgbClr val="000000"/>
                </a:solidFill>
              </a:rPr>
              <a:pPr/>
              <a:t>19</a:t>
            </a:fld>
            <a:endParaRPr lang="en-US" altLang="nb-NO" sz="1200" smtClean="0">
              <a:solidFill>
                <a:srgbClr val="000000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39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71374CB-5BB7-4A42-81B3-88BCA58E6381}" type="slidenum">
              <a:rPr lang="en-US" altLang="nb-NO" sz="1200" smtClean="0"/>
              <a:pPr/>
              <a:t>2</a:t>
            </a:fld>
            <a:endParaRPr lang="en-US" altLang="nb-NO" sz="1200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7735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AA2967D-4ED5-4C41-888D-85440E4DE71C}" type="slidenum">
              <a:rPr lang="en-US" altLang="nb-NO" sz="1200" smtClean="0"/>
              <a:pPr/>
              <a:t>20</a:t>
            </a:fld>
            <a:endParaRPr lang="en-US" altLang="nb-NO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356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67204A0-64EC-43A7-801B-F5C0DFCC1E57}" type="slidenum">
              <a:rPr lang="en-US" altLang="nb-NO" sz="1200" smtClean="0"/>
              <a:pPr/>
              <a:t>21</a:t>
            </a:fld>
            <a:endParaRPr lang="en-US" altLang="nb-NO" sz="12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4275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F3AC7B8-E5DB-41E8-AE59-F7434CEFD844}" type="slidenum">
              <a:rPr lang="en-US" altLang="nb-NO" sz="1200" smtClean="0"/>
              <a:pPr/>
              <a:t>22</a:t>
            </a:fld>
            <a:endParaRPr lang="en-US" altLang="nb-NO" sz="12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8792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BA18ECF-6C25-41AD-BFBE-1C9E94E37D9E}" type="slidenum">
              <a:rPr lang="en-US" altLang="nb-NO" sz="1200" smtClean="0"/>
              <a:pPr/>
              <a:t>23</a:t>
            </a:fld>
            <a:endParaRPr lang="en-US" altLang="nb-NO" sz="12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0986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A28AD6-FF2B-40CE-899D-F9C03F936C07}" type="slidenum">
              <a:rPr lang="en-US" altLang="nb-NO" sz="1200" smtClean="0"/>
              <a:pPr/>
              <a:t>24</a:t>
            </a:fld>
            <a:endParaRPr lang="en-US" altLang="nb-NO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0475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A28AD6-FF2B-40CE-899D-F9C03F936C07}" type="slidenum">
              <a:rPr lang="en-US" altLang="nb-NO" sz="1200" smtClean="0"/>
              <a:pPr/>
              <a:t>25</a:t>
            </a:fld>
            <a:endParaRPr lang="en-US" altLang="nb-NO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7643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D598F7D-4E0A-4993-A5D3-0D39A511959A}" type="slidenum">
              <a:rPr lang="en-US" altLang="nb-NO" sz="1200" smtClean="0"/>
              <a:pPr/>
              <a:t>26</a:t>
            </a:fld>
            <a:endParaRPr lang="en-US" altLang="nb-NO" sz="12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2799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F9EAAA4-9799-43DA-97E6-E34DDBD9B99B}" type="slidenum">
              <a:rPr lang="en-US" altLang="nb-NO" sz="1200" smtClean="0"/>
              <a:pPr/>
              <a:t>27</a:t>
            </a:fld>
            <a:endParaRPr lang="en-US" altLang="nb-NO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803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7564050-DA34-48EA-92E3-3E46823CE2DF}" type="slidenum">
              <a:rPr lang="en-US" altLang="nb-NO" sz="1200" smtClean="0"/>
              <a:pPr/>
              <a:t>28</a:t>
            </a:fld>
            <a:endParaRPr lang="en-US" altLang="nb-NO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989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BAC3A77-F6B4-4BC2-AF72-895783C3753C}" type="slidenum">
              <a:rPr lang="en-US" altLang="nb-NO" sz="1200" smtClean="0"/>
              <a:pPr/>
              <a:t>29</a:t>
            </a:fld>
            <a:endParaRPr lang="en-US" altLang="nb-NO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032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5530E63-CF29-44FC-8D89-C9C12B295031}" type="slidenum">
              <a:rPr lang="en-US" altLang="nb-NO" sz="1200" smtClean="0"/>
              <a:pPr/>
              <a:t>3</a:t>
            </a:fld>
            <a:endParaRPr lang="en-US" altLang="nb-NO" sz="12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798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5D00194-554E-4C2F-AFD0-5AC67EE96712}" type="slidenum">
              <a:rPr lang="en-US" altLang="nb-NO" sz="1200" smtClean="0"/>
              <a:pPr/>
              <a:t>30</a:t>
            </a:fld>
            <a:endParaRPr lang="en-US" altLang="nb-NO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1873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A28AD6-FF2B-40CE-899D-F9C03F936C07}" type="slidenum">
              <a:rPr lang="en-US" altLang="nb-NO" sz="1200" smtClean="0"/>
              <a:pPr/>
              <a:t>31</a:t>
            </a:fld>
            <a:endParaRPr lang="en-US" altLang="nb-NO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5633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4FD539-6E36-410E-8C29-D4CC7601A181}" type="slidenum">
              <a:rPr lang="en-US" altLang="nb-NO" sz="1200" smtClean="0"/>
              <a:pPr/>
              <a:t>32</a:t>
            </a:fld>
            <a:endParaRPr lang="en-US" altLang="nb-NO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4137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CB5C195-5565-4BA7-9A7C-6232F221D561}" type="slidenum">
              <a:rPr lang="en-US" altLang="nb-NO" sz="1200" smtClean="0"/>
              <a:pPr/>
              <a:t>33</a:t>
            </a:fld>
            <a:endParaRPr lang="en-US" altLang="nb-NO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5857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7696244-91D3-4C66-A5B7-66ED0F12DE89}" type="slidenum">
              <a:rPr lang="en-US" altLang="nb-NO" sz="1200" smtClean="0"/>
              <a:pPr/>
              <a:t>34</a:t>
            </a:fld>
            <a:endParaRPr lang="en-US" altLang="nb-NO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9089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E957300-833D-4D5D-9557-AB22209C6B4E}" type="slidenum">
              <a:rPr lang="en-US" altLang="nb-NO" sz="1200" smtClean="0"/>
              <a:pPr/>
              <a:t>35</a:t>
            </a:fld>
            <a:endParaRPr lang="en-US" altLang="nb-NO" sz="12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1664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E0A247C-D8C9-4F4D-BA1B-1D15A3B0F192}" type="slidenum">
              <a:rPr lang="en-US" altLang="nb-NO" sz="1200" smtClean="0"/>
              <a:pPr/>
              <a:t>36</a:t>
            </a:fld>
            <a:endParaRPr lang="en-US" altLang="nb-NO" sz="12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850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2252326-06CD-4D66-B4F5-F7563E3A6B53}" type="slidenum">
              <a:rPr lang="en-US" altLang="nb-NO" sz="1200" smtClean="0"/>
              <a:pPr/>
              <a:t>37</a:t>
            </a:fld>
            <a:endParaRPr lang="en-US" altLang="nb-NO" sz="12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5639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0C29F30-FACF-4B6C-B7D7-3591D7D63C03}" type="slidenum">
              <a:rPr lang="en-US" altLang="nb-NO" sz="1200" smtClean="0"/>
              <a:pPr/>
              <a:t>38</a:t>
            </a:fld>
            <a:endParaRPr lang="en-US" altLang="nb-NO" sz="12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1206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222430A-7BC4-4A10-8A64-F98299ABABEC}" type="slidenum">
              <a:rPr lang="en-US" altLang="nb-NO" sz="1200" smtClean="0"/>
              <a:pPr/>
              <a:t>39</a:t>
            </a:fld>
            <a:endParaRPr lang="en-US" altLang="nb-NO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962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97F0807-EAFA-4047-A1DD-447E8C1C2CC3}" type="slidenum">
              <a:rPr lang="en-US" altLang="nb-NO" sz="1200" smtClean="0"/>
              <a:pPr/>
              <a:t>4</a:t>
            </a:fld>
            <a:endParaRPr lang="en-US" altLang="nb-NO" sz="1200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2357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616FA23-C090-4A6D-9A56-A35CFF586727}" type="slidenum">
              <a:rPr lang="en-US" altLang="nb-NO" sz="1200" smtClean="0"/>
              <a:pPr/>
              <a:t>40</a:t>
            </a:fld>
            <a:endParaRPr lang="en-US" altLang="nb-NO" sz="12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4155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45BF014-CCB9-4CAE-A2F1-D2ED6FF86332}" type="slidenum">
              <a:rPr lang="en-US" altLang="nb-NO" sz="1200" smtClean="0"/>
              <a:pPr/>
              <a:t>41</a:t>
            </a:fld>
            <a:endParaRPr lang="en-US" altLang="nb-NO" sz="12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5516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7EC70E9-D74E-45E0-9ADD-3274D493303F}" type="slidenum">
              <a:rPr lang="en-US" altLang="nb-NO" sz="1200" smtClean="0"/>
              <a:pPr/>
              <a:t>42</a:t>
            </a:fld>
            <a:endParaRPr lang="en-US" altLang="nb-NO" sz="120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2084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9E4B311-A72F-4776-97D1-D50DE728453D}" type="slidenum">
              <a:rPr lang="en-US" altLang="nb-NO" sz="1200" smtClean="0"/>
              <a:pPr/>
              <a:t>43</a:t>
            </a:fld>
            <a:endParaRPr lang="en-US" altLang="nb-NO" sz="120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8965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CDFC367-7D27-4A6A-A9DE-8248836DA9F5}" type="slidenum">
              <a:rPr lang="en-US" altLang="nb-NO" sz="1200" smtClean="0"/>
              <a:pPr/>
              <a:t>44</a:t>
            </a:fld>
            <a:endParaRPr lang="en-US" altLang="nb-NO" sz="120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2227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39C46FD-3C72-4462-8D5C-7443ECFBE8BD}" type="slidenum">
              <a:rPr lang="en-US" altLang="nb-NO" sz="1200" smtClean="0"/>
              <a:pPr/>
              <a:t>45</a:t>
            </a:fld>
            <a:endParaRPr lang="en-US" altLang="nb-NO" sz="120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3529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4EFAD21-84EA-40E2-802E-351B75F7F1FE}" type="slidenum">
              <a:rPr lang="en-US" altLang="nb-NO" sz="1200" smtClean="0"/>
              <a:pPr/>
              <a:t>46</a:t>
            </a:fld>
            <a:endParaRPr lang="en-US" altLang="nb-NO" sz="120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2962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DF3A680-877E-438E-A063-66E5BD1AD90D}" type="slidenum">
              <a:rPr lang="en-US" altLang="nb-NO" sz="1200" smtClean="0"/>
              <a:pPr/>
              <a:t>47</a:t>
            </a:fld>
            <a:endParaRPr lang="en-US" altLang="nb-NO" sz="120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5034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83C23A6-40B7-4DFB-ADEA-0BA1C5403D57}" type="slidenum">
              <a:rPr lang="en-US" altLang="nb-NO" sz="1200" smtClean="0"/>
              <a:pPr/>
              <a:t>48</a:t>
            </a:fld>
            <a:endParaRPr lang="en-US" altLang="nb-NO" sz="120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9238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3F6ABC6-A210-449A-97FB-17D8E34049EA}" type="slidenum">
              <a:rPr lang="en-US" altLang="nb-NO" sz="1200" smtClean="0"/>
              <a:pPr/>
              <a:t>49</a:t>
            </a:fld>
            <a:endParaRPr lang="en-US" altLang="nb-NO" sz="120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907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C9373A8-263F-4F26-8D0B-2C71F513E38F}" type="slidenum">
              <a:rPr lang="en-US" altLang="nb-NO" sz="1200" smtClean="0"/>
              <a:pPr/>
              <a:t>5</a:t>
            </a:fld>
            <a:endParaRPr lang="en-US" altLang="nb-NO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4059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3390796-1D6C-481B-A236-6C8A6E6AB3E8}" type="slidenum">
              <a:rPr lang="en-US" altLang="nb-NO" sz="1200" smtClean="0"/>
              <a:pPr/>
              <a:t>50</a:t>
            </a:fld>
            <a:endParaRPr lang="en-US" altLang="nb-NO" sz="120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3335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F1B9636-5437-414A-8DA2-C57CABEEBDF4}" type="slidenum">
              <a:rPr lang="en-US" altLang="nb-NO" sz="1200" smtClean="0"/>
              <a:pPr/>
              <a:t>51</a:t>
            </a:fld>
            <a:endParaRPr lang="en-US" altLang="nb-NO" sz="120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92258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5535740-DA23-443B-8338-47C2777430B4}" type="slidenum">
              <a:rPr lang="en-US" altLang="nb-NO" sz="1200" smtClean="0"/>
              <a:pPr/>
              <a:t>52</a:t>
            </a:fld>
            <a:endParaRPr lang="en-US" altLang="nb-NO" sz="120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059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1B58B1D-377F-45F2-A2E6-AD27214DBB95}" type="slidenum">
              <a:rPr lang="en-US" altLang="nb-NO" sz="1200" smtClean="0"/>
              <a:pPr/>
              <a:t>53</a:t>
            </a:fld>
            <a:endParaRPr lang="en-US" altLang="nb-NO" sz="1200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8261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7EB5697-CB89-44CA-B6E2-F1824B781A84}" type="slidenum">
              <a:rPr lang="en-US" altLang="nb-NO" sz="1200" smtClean="0"/>
              <a:pPr/>
              <a:t>54</a:t>
            </a:fld>
            <a:endParaRPr lang="en-US" altLang="nb-NO" sz="1200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61407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4A4D241-0D7F-4557-B0A5-7EA5F36CF4CA}" type="slidenum">
              <a:rPr lang="en-US" altLang="nb-NO" sz="1200" smtClean="0"/>
              <a:pPr/>
              <a:t>55</a:t>
            </a:fld>
            <a:endParaRPr lang="en-US" altLang="nb-NO" sz="1200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09647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4F95BFC-1AAB-4FD0-AB56-2E60E1C4F590}" type="slidenum">
              <a:rPr lang="en-US" altLang="nb-NO" sz="1200" smtClean="0"/>
              <a:pPr/>
              <a:t>56</a:t>
            </a:fld>
            <a:endParaRPr lang="en-US" altLang="nb-NO" sz="120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533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0BB8087-34D9-493F-8CF6-F0ED5501FE09}" type="slidenum">
              <a:rPr lang="en-US" altLang="nb-NO" sz="1200" smtClean="0"/>
              <a:pPr/>
              <a:t>6</a:t>
            </a:fld>
            <a:endParaRPr lang="en-US" altLang="nb-NO" sz="120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638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3F0A30B-1A37-4FC2-843E-0D8BF6A45101}" type="slidenum">
              <a:rPr lang="en-US" altLang="nb-NO" sz="1200" smtClean="0"/>
              <a:pPr/>
              <a:t>7</a:t>
            </a:fld>
            <a:endParaRPr lang="en-US" altLang="nb-NO" sz="120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32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3D8791E-9D74-41B6-B4D1-0AD1D7B90D52}" type="slidenum">
              <a:rPr lang="en-US" altLang="nb-NO" sz="1200" smtClean="0"/>
              <a:pPr/>
              <a:t>8</a:t>
            </a:fld>
            <a:endParaRPr lang="en-US" altLang="nb-NO" sz="120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07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39722B3-7F45-48C1-A7CB-49E3F278F764}" type="slidenum">
              <a:rPr lang="en-US" altLang="nb-NO" sz="1200" smtClean="0"/>
              <a:pPr/>
              <a:t>9</a:t>
            </a:fld>
            <a:endParaRPr lang="en-US" altLang="nb-NO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213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F90F3-DD8D-40ED-94D6-B712D0BE0C6E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71562621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EB2FB-DF88-407F-81FC-C716EF03B195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73869107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486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486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D5A40-BE94-44FA-8E96-F5B3FC4981E6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728376569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1956F-FA0F-4832-90CA-5801C40B0791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94404761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C928-6557-436B-94CF-8D5AB6A5904B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56970172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tel og innhold ov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19812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85800" y="3733800"/>
            <a:ext cx="7772400" cy="19812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AD773-96B4-42F9-8B1E-39DE73481B3D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6582292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tel og tekst over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7772400" cy="19812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772400" cy="19812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338CA-A9A0-4760-8896-E8A4BCA6E32D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426096997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49EC0-EAF6-4219-B329-DB26A3B4998C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539198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5E21F-63E2-42DF-87A7-E948BB84FB9E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19051257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F1FA4-FFA2-4824-B0B9-DBB626F0C524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24763825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E1353-DB68-4ABF-88CA-119BDBDA5648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38038980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3617D-7C00-47D6-96D6-59E77B4F2689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986624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53F3B-559D-4CAE-A7A2-257F95389425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13884637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26A00-4D86-493B-A2CF-6E582099CD95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37498834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8992C-7E12-4D64-98A0-45B17F66F65B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27334485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CDB1E-5B7E-43D0-9BA9-21312ED89A4E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422446350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06D4D84-9D17-4A94-AAB8-6EDD8272830D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7772400" y="5486400"/>
            <a:ext cx="1371600" cy="1371600"/>
            <a:chOff x="4896" y="3456"/>
            <a:chExt cx="864" cy="864"/>
          </a:xfrm>
        </p:grpSpPr>
        <p:pic>
          <p:nvPicPr>
            <p:cNvPr id="1032" name="Picture 7" descr="spine icon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456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Rectangle 8"/>
            <p:cNvSpPr>
              <a:spLocks noChangeArrowheads="1"/>
            </p:cNvSpPr>
            <p:nvPr userDrawn="1"/>
          </p:nvSpPr>
          <p:spPr bwMode="auto">
            <a:xfrm>
              <a:off x="5046" y="3725"/>
              <a:ext cx="5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defRPr/>
              </a:pPr>
              <a:r>
                <a:rPr lang="en-US" altLang="nb-NO" sz="1400" smtClean="0">
                  <a:solidFill>
                    <a:srgbClr val="C82E32"/>
                  </a:solidFill>
                  <a:latin typeface="Times New Roman" panose="02020603050405020304" pitchFamily="18" charset="0"/>
                </a:rPr>
                <a:t>Aqueous</a:t>
              </a:r>
            </a:p>
            <a:p>
              <a:pPr algn="ctr">
                <a:defRPr/>
              </a:pPr>
              <a:r>
                <a:rPr lang="en-US" altLang="nb-NO" sz="1400" smtClean="0">
                  <a:solidFill>
                    <a:srgbClr val="C82E32"/>
                  </a:solidFill>
                  <a:latin typeface="Times New Roman" panose="02020603050405020304" pitchFamily="18" charset="0"/>
                </a:rPr>
                <a:t>Equilibria</a:t>
              </a:r>
            </a:p>
          </p:txBody>
        </p:sp>
      </p:grp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10463" y="6629400"/>
            <a:ext cx="167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C82E32"/>
                </a:solidFill>
                <a:latin typeface="Arial" charset="0"/>
                <a:ea typeface="ＭＳ Ｐゴシック" pitchFamily="116" charset="-128"/>
                <a:sym typeface="Symbol" pitchFamily="-80" charset="2"/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slow">
    <p:fad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charset="0"/>
          <a:ea typeface="ＭＳ Ｐゴシック" pitchFamily="1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charset="0"/>
          <a:ea typeface="ＭＳ Ｐゴシック" pitchFamily="1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charset="0"/>
          <a:ea typeface="ＭＳ Ｐゴシック" pitchFamily="1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charset="0"/>
          <a:ea typeface="ＭＳ Ｐゴシック" pitchFamily="1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C82E32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C82E32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C82E32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82E32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82E32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82E3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82E3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82E3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82E32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nb-NO" sz="6000" smtClean="0"/>
              <a:t>Kapittel 17</a:t>
            </a:r>
            <a:br>
              <a:rPr lang="en-US" altLang="nb-NO" sz="6000" smtClean="0"/>
            </a:br>
            <a:r>
              <a:rPr lang="en-US" altLang="nb-NO" sz="6000" smtClean="0"/>
              <a:t>Flere sider ved likevekter i vann</a:t>
            </a:r>
            <a:endParaRPr lang="en-US" altLang="nb-NO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584325" y="76200"/>
            <a:ext cx="63404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2400" i="1"/>
              <a:t>Chemistry, The Central Science</a:t>
            </a:r>
            <a:r>
              <a:rPr lang="en-US" altLang="nb-NO" sz="2400"/>
              <a:t>, 11th edition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2400"/>
              <a:t>Theodore L. Brown; H. Eugene LeMay, Jr.; and Bruce E. Bursten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smtClean="0"/>
              <a:t>Buffere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962400" cy="4114800"/>
          </a:xfrm>
        </p:spPr>
        <p:txBody>
          <a:bodyPr/>
          <a:lstStyle/>
          <a:p>
            <a:pPr eaLnBrk="1" hangingPunct="1"/>
            <a:r>
              <a:rPr lang="en-US" altLang="nb-NO" sz="2800" smtClean="0"/>
              <a:t>Buffere er løsningen av korresponderende svak syre/base par.</a:t>
            </a:r>
          </a:p>
          <a:p>
            <a:pPr eaLnBrk="1" hangingPunct="1"/>
            <a:r>
              <a:rPr lang="en-US" altLang="nb-NO" sz="2800" smtClean="0"/>
              <a:t>De motstår endringer i pH selv når sterk syre eller base til tilsatt løsningen</a:t>
            </a:r>
          </a:p>
        </p:txBody>
      </p:sp>
      <p:pic>
        <p:nvPicPr>
          <p:cNvPr id="21509" name="Picture 7" descr="17_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2"/>
          <a:stretch>
            <a:fillRect/>
          </a:stretch>
        </p:blipFill>
        <p:spPr>
          <a:xfrm>
            <a:off x="228600" y="2209800"/>
            <a:ext cx="4267200" cy="336232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486400"/>
            <a:ext cx="7772400" cy="137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nb-NO" sz="2400" smtClean="0"/>
              <a:t>	Dersom en liten mengde OH</a:t>
            </a:r>
            <a:r>
              <a:rPr lang="en-US" altLang="nb-NO" sz="2400" baseline="30000" smtClean="0"/>
              <a:t>-</a:t>
            </a:r>
            <a:r>
              <a:rPr lang="en-US" altLang="nb-NO" sz="2400" smtClean="0"/>
              <a:t> blir tilsatt en løsning med like konsentrasjoner av HF og NaF vil HF reagere med OH</a:t>
            </a:r>
            <a:r>
              <a:rPr lang="en-US" altLang="nb-NO" sz="2400" baseline="30000" smtClean="0"/>
              <a:t>−</a:t>
            </a:r>
            <a:r>
              <a:rPr lang="en-US" altLang="nb-NO" sz="2400" smtClean="0"/>
              <a:t> og danne F</a:t>
            </a:r>
            <a:r>
              <a:rPr lang="en-US" altLang="nb-NO" sz="2400" baseline="30000" smtClean="0"/>
              <a:t>−</a:t>
            </a:r>
            <a:r>
              <a:rPr lang="en-US" altLang="nb-NO" sz="2400" smtClean="0"/>
              <a:t> og vann.</a:t>
            </a:r>
            <a:endParaRPr lang="en-US" altLang="nb-NO" sz="2800" smtClean="0"/>
          </a:p>
        </p:txBody>
      </p:sp>
      <p:pic>
        <p:nvPicPr>
          <p:cNvPr id="23556" name="Picture 6" descr="17_02bas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1" y="765175"/>
            <a:ext cx="5472658" cy="4546149"/>
          </a:xfrm>
        </p:spPr>
      </p:pic>
      <p:sp>
        <p:nvSpPr>
          <p:cNvPr id="7" name="Rektangel 6"/>
          <p:cNvSpPr/>
          <p:nvPr/>
        </p:nvSpPr>
        <p:spPr>
          <a:xfrm>
            <a:off x="3260725" y="0"/>
            <a:ext cx="200501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400" kern="0" dirty="0" err="1">
                <a:solidFill>
                  <a:srgbClr val="C82E32"/>
                </a:solidFill>
                <a:latin typeface="Arial"/>
                <a:ea typeface="ＭＳ Ｐゴシック"/>
                <a:cs typeface="+mj-cs"/>
              </a:rPr>
              <a:t>Buffere</a:t>
            </a:r>
            <a:endParaRPr lang="en-US" sz="4400" kern="0" dirty="0">
              <a:solidFill>
                <a:srgbClr val="C82E32"/>
              </a:solidFill>
              <a:latin typeface="Arial"/>
              <a:ea typeface="ＭＳ Ｐゴシック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486400"/>
            <a:ext cx="77724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nb-NO" sz="2400" smtClean="0"/>
              <a:t>	På same måte, dersom sterk syre blir tilsatt, vil F</a:t>
            </a:r>
            <a:r>
              <a:rPr lang="en-US" altLang="nb-NO" sz="2400" baseline="30000" smtClean="0"/>
              <a:t>−</a:t>
            </a:r>
            <a:r>
              <a:rPr lang="en-US" altLang="nb-NO" sz="2400" smtClean="0"/>
              <a:t> reagere med syren og danne HF.</a:t>
            </a:r>
          </a:p>
        </p:txBody>
      </p:sp>
      <p:pic>
        <p:nvPicPr>
          <p:cNvPr id="25604" name="Picture 5" descr="17_02aci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765175"/>
            <a:ext cx="5759450" cy="4786313"/>
          </a:xfrm>
        </p:spPr>
      </p:pic>
      <p:sp>
        <p:nvSpPr>
          <p:cNvPr id="7" name="Rektangel 6"/>
          <p:cNvSpPr/>
          <p:nvPr/>
        </p:nvSpPr>
        <p:spPr>
          <a:xfrm>
            <a:off x="3116263" y="0"/>
            <a:ext cx="2005012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400" kern="0" dirty="0" err="1">
                <a:solidFill>
                  <a:srgbClr val="C82E32"/>
                </a:solidFill>
                <a:latin typeface="Arial"/>
                <a:ea typeface="ＭＳ Ｐゴシック"/>
                <a:cs typeface="+mj-cs"/>
              </a:rPr>
              <a:t>Buffere</a:t>
            </a:r>
            <a:endParaRPr lang="en-US" sz="4400" kern="0" dirty="0">
              <a:solidFill>
                <a:srgbClr val="C82E32"/>
              </a:solidFill>
              <a:latin typeface="Arial"/>
              <a:ea typeface="ＭＳ Ｐゴシック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smtClean="0"/>
              <a:t>Bufferberegninger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167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nb-NO" smtClean="0"/>
              <a:t>	Gitt likevekt for en generell syre, HA, og syrekonstanten til denne: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19450" y="4800600"/>
            <a:ext cx="2755900" cy="946150"/>
            <a:chOff x="1919" y="672"/>
            <a:chExt cx="1736" cy="596"/>
          </a:xfrm>
        </p:grpSpPr>
        <p:grpSp>
          <p:nvGrpSpPr>
            <p:cNvPr id="27658" name="Group 9"/>
            <p:cNvGrpSpPr>
              <a:grpSpLocks/>
            </p:cNvGrpSpPr>
            <p:nvPr/>
          </p:nvGrpSpPr>
          <p:grpSpPr bwMode="auto">
            <a:xfrm>
              <a:off x="2480" y="672"/>
              <a:ext cx="1175" cy="596"/>
              <a:chOff x="320" y="825"/>
              <a:chExt cx="1175" cy="596"/>
            </a:xfrm>
          </p:grpSpPr>
          <p:sp>
            <p:nvSpPr>
              <p:cNvPr id="27660" name="Rectangle 10"/>
              <p:cNvSpPr>
                <a:spLocks noChangeArrowheads="1"/>
              </p:cNvSpPr>
              <p:nvPr/>
            </p:nvSpPr>
            <p:spPr bwMode="auto">
              <a:xfrm>
                <a:off x="320" y="825"/>
                <a:ext cx="1175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sz="2800"/>
                  <a:t>[H</a:t>
                </a:r>
                <a:r>
                  <a:rPr lang="en-US" altLang="nb-NO" sz="2800" baseline="-25000"/>
                  <a:t>3</a:t>
                </a:r>
                <a:r>
                  <a:rPr lang="en-US" altLang="nb-NO" sz="2800"/>
                  <a:t>O</a:t>
                </a:r>
                <a:r>
                  <a:rPr lang="en-US" altLang="nb-NO" sz="2800" baseline="30000"/>
                  <a:t>+</a:t>
                </a:r>
                <a:r>
                  <a:rPr lang="en-US" altLang="nb-NO" sz="2800"/>
                  <a:t>] [A</a:t>
                </a:r>
                <a:r>
                  <a:rPr lang="en-US" altLang="nb-NO" sz="2800" baseline="30000">
                    <a:cs typeface="Arial" panose="020B0604020202020204" pitchFamily="34" charset="0"/>
                  </a:rPr>
                  <a:t>−</a:t>
                </a:r>
                <a:r>
                  <a:rPr lang="en-US" altLang="nb-NO" sz="2800"/>
                  <a:t>]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sz="2800"/>
                  <a:t>[HA]</a:t>
                </a:r>
              </a:p>
            </p:txBody>
          </p:sp>
          <p:sp>
            <p:nvSpPr>
              <p:cNvPr id="27661" name="Line 11"/>
              <p:cNvSpPr>
                <a:spLocks noChangeShapeType="1"/>
              </p:cNvSpPr>
              <p:nvPr/>
            </p:nvSpPr>
            <p:spPr bwMode="auto">
              <a:xfrm>
                <a:off x="336" y="1144"/>
                <a:ext cx="1104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27659" name="Rectangle 12"/>
            <p:cNvSpPr>
              <a:spLocks noChangeArrowheads="1"/>
            </p:cNvSpPr>
            <p:nvPr/>
          </p:nvSpPr>
          <p:spPr bwMode="auto">
            <a:xfrm>
              <a:off x="1919" y="807"/>
              <a:ext cx="5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800" i="1"/>
                <a:t>K</a:t>
              </a:r>
              <a:r>
                <a:rPr lang="en-US" altLang="nb-NO" sz="2800" i="1" baseline="-25000"/>
                <a:t>a</a:t>
              </a:r>
              <a:r>
                <a:rPr lang="en-US" altLang="nb-NO" sz="2800"/>
                <a:t> =</a:t>
              </a:r>
              <a:endParaRPr lang="en-US" altLang="nb-NO" sz="2800" i="1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528763" y="3886200"/>
            <a:ext cx="6157912" cy="579438"/>
            <a:chOff x="963" y="2448"/>
            <a:chExt cx="3879" cy="365"/>
          </a:xfrm>
        </p:grpSpPr>
        <p:sp>
          <p:nvSpPr>
            <p:cNvPr id="27655" name="Rectangle 4"/>
            <p:cNvSpPr>
              <a:spLocks noChangeArrowheads="1"/>
            </p:cNvSpPr>
            <p:nvPr/>
          </p:nvSpPr>
          <p:spPr bwMode="auto">
            <a:xfrm>
              <a:off x="963" y="2448"/>
              <a:ext cx="124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/>
                <a:t>HA + H</a:t>
              </a:r>
              <a:r>
                <a:rPr lang="en-US" altLang="nb-NO" baseline="-25000"/>
                <a:t>2</a:t>
              </a:r>
              <a:r>
                <a:rPr lang="en-US" altLang="nb-NO"/>
                <a:t>O</a:t>
              </a:r>
            </a:p>
          </p:txBody>
        </p:sp>
        <p:sp>
          <p:nvSpPr>
            <p:cNvPr id="27656" name="Rectangle 5"/>
            <p:cNvSpPr>
              <a:spLocks noChangeArrowheads="1"/>
            </p:cNvSpPr>
            <p:nvPr/>
          </p:nvSpPr>
          <p:spPr bwMode="auto">
            <a:xfrm>
              <a:off x="3590" y="2448"/>
              <a:ext cx="125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/>
                <a:t>H</a:t>
              </a:r>
              <a:r>
                <a:rPr lang="en-US" altLang="nb-NO" baseline="-25000"/>
                <a:t>3</a:t>
              </a:r>
              <a:r>
                <a:rPr lang="en-US" altLang="nb-NO"/>
                <a:t>O</a:t>
              </a:r>
              <a:r>
                <a:rPr lang="en-US" altLang="nb-NO" baseline="30000"/>
                <a:t>+</a:t>
              </a:r>
              <a:r>
                <a:rPr lang="en-US" altLang="nb-NO"/>
                <a:t> + A</a:t>
              </a:r>
              <a:r>
                <a:rPr lang="en-US" altLang="nb-NO" baseline="30000">
                  <a:cs typeface="Arial" panose="020B0604020202020204" pitchFamily="34" charset="0"/>
                </a:rPr>
                <a:t>−</a:t>
              </a:r>
              <a:endParaRPr lang="en-US" altLang="nb-NO">
                <a:cs typeface="Arial" panose="020B0604020202020204" pitchFamily="34" charset="0"/>
              </a:endParaRPr>
            </a:p>
          </p:txBody>
        </p:sp>
        <p:pic>
          <p:nvPicPr>
            <p:cNvPr id="27657" name="Picture 13" descr="equilibr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" y="2554"/>
              <a:ext cx="1000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nb-NO" smtClean="0"/>
              <a:t>Bufferberegninger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388" y="1981200"/>
            <a:ext cx="7772400" cy="83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nb-NO" smtClean="0"/>
              <a:t>Dette er det samme som</a:t>
            </a:r>
            <a:endParaRPr lang="en-US" altLang="nb-NO" smtClean="0">
              <a:solidFill>
                <a:srgbClr val="00006C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14663" y="2743200"/>
            <a:ext cx="3114675" cy="946150"/>
            <a:chOff x="2022" y="1862"/>
            <a:chExt cx="1962" cy="596"/>
          </a:xfrm>
        </p:grpSpPr>
        <p:grpSp>
          <p:nvGrpSpPr>
            <p:cNvPr id="29725" name="Group 9"/>
            <p:cNvGrpSpPr>
              <a:grpSpLocks/>
            </p:cNvGrpSpPr>
            <p:nvPr/>
          </p:nvGrpSpPr>
          <p:grpSpPr bwMode="auto">
            <a:xfrm>
              <a:off x="3408" y="1862"/>
              <a:ext cx="576" cy="596"/>
              <a:chOff x="2880" y="1862"/>
              <a:chExt cx="576" cy="596"/>
            </a:xfrm>
          </p:grpSpPr>
          <p:sp>
            <p:nvSpPr>
              <p:cNvPr id="29728" name="Rectangle 6"/>
              <p:cNvSpPr>
                <a:spLocks noChangeArrowheads="1"/>
              </p:cNvSpPr>
              <p:nvPr/>
            </p:nvSpPr>
            <p:spPr bwMode="auto">
              <a:xfrm>
                <a:off x="2894" y="1862"/>
                <a:ext cx="552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sz="2800"/>
                  <a:t>[A</a:t>
                </a:r>
                <a:r>
                  <a:rPr lang="en-US" altLang="nb-NO" sz="2800" baseline="30000">
                    <a:cs typeface="Arial" panose="020B0604020202020204" pitchFamily="34" charset="0"/>
                  </a:rPr>
                  <a:t>−</a:t>
                </a:r>
                <a:r>
                  <a:rPr lang="en-US" altLang="nb-NO" sz="2800"/>
                  <a:t>]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sz="2800"/>
                  <a:t>[HA]</a:t>
                </a:r>
              </a:p>
            </p:txBody>
          </p:sp>
          <p:sp>
            <p:nvSpPr>
              <p:cNvPr id="29729" name="Line 7"/>
              <p:cNvSpPr>
                <a:spLocks noChangeShapeType="1"/>
              </p:cNvSpPr>
              <p:nvPr/>
            </p:nvSpPr>
            <p:spPr bwMode="auto">
              <a:xfrm>
                <a:off x="2880" y="2181"/>
                <a:ext cx="576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29726" name="Rectangle 8"/>
            <p:cNvSpPr>
              <a:spLocks noChangeArrowheads="1"/>
            </p:cNvSpPr>
            <p:nvPr/>
          </p:nvSpPr>
          <p:spPr bwMode="auto">
            <a:xfrm>
              <a:off x="2022" y="1997"/>
              <a:ext cx="5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800" i="1"/>
                <a:t>K</a:t>
              </a:r>
              <a:r>
                <a:rPr lang="en-US" altLang="nb-NO" sz="2800" i="1" baseline="-25000"/>
                <a:t>a</a:t>
              </a:r>
              <a:r>
                <a:rPr lang="en-US" altLang="nb-NO" sz="2800"/>
                <a:t> =</a:t>
              </a:r>
              <a:endParaRPr lang="en-US" altLang="nb-NO" sz="2800" i="1"/>
            </a:p>
          </p:txBody>
        </p:sp>
        <p:sp>
          <p:nvSpPr>
            <p:cNvPr id="29727" name="Rectangle 10"/>
            <p:cNvSpPr>
              <a:spLocks noChangeArrowheads="1"/>
            </p:cNvSpPr>
            <p:nvPr/>
          </p:nvSpPr>
          <p:spPr bwMode="auto">
            <a:xfrm>
              <a:off x="2640" y="1996"/>
              <a:ext cx="7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800"/>
                <a:t>[H</a:t>
              </a:r>
              <a:r>
                <a:rPr lang="en-US" altLang="nb-NO" sz="2800" baseline="-25000"/>
                <a:t>3</a:t>
              </a:r>
              <a:r>
                <a:rPr lang="en-US" altLang="nb-NO" sz="2800"/>
                <a:t>O</a:t>
              </a:r>
              <a:r>
                <a:rPr lang="en-US" altLang="nb-NO" sz="2800" baseline="30000"/>
                <a:t>+</a:t>
              </a:r>
              <a:r>
                <a:rPr lang="en-US" altLang="nb-NO" sz="2800"/>
                <a:t>]</a:t>
              </a:r>
            </a:p>
          </p:txBody>
        </p:sp>
      </p:grp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560388" y="3733800"/>
            <a:ext cx="6286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/>
              <a:t>Ved å ta den negative logaritmen </a:t>
            </a:r>
            <a:br>
              <a:rPr lang="en-US" altLang="nb-NO"/>
            </a:br>
            <a:r>
              <a:rPr lang="en-US" altLang="nb-NO"/>
              <a:t>til begge sider får vi</a:t>
            </a:r>
            <a:endParaRPr lang="en-US" altLang="nb-NO">
              <a:solidFill>
                <a:srgbClr val="00006C"/>
              </a:solidFill>
            </a:endParaRP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1433513" y="4732338"/>
            <a:ext cx="5486400" cy="946150"/>
            <a:chOff x="960" y="2908"/>
            <a:chExt cx="3456" cy="596"/>
          </a:xfrm>
        </p:grpSpPr>
        <p:sp>
          <p:nvSpPr>
            <p:cNvPr id="29721" name="Rectangle 15"/>
            <p:cNvSpPr>
              <a:spLocks noChangeArrowheads="1"/>
            </p:cNvSpPr>
            <p:nvPr/>
          </p:nvSpPr>
          <p:spPr bwMode="auto">
            <a:xfrm>
              <a:off x="3864" y="2908"/>
              <a:ext cx="552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nb-NO" sz="2800"/>
                <a:t>[A</a:t>
              </a:r>
              <a:r>
                <a:rPr lang="en-US" altLang="nb-NO" sz="2800" baseline="30000">
                  <a:cs typeface="Arial" panose="020B0604020202020204" pitchFamily="34" charset="0"/>
                </a:rPr>
                <a:t>−</a:t>
              </a:r>
              <a:r>
                <a:rPr lang="en-US" altLang="nb-NO" sz="2800"/>
                <a:t>]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nb-NO" sz="2800"/>
                <a:t>[HA]</a:t>
              </a:r>
            </a:p>
          </p:txBody>
        </p:sp>
        <p:sp>
          <p:nvSpPr>
            <p:cNvPr id="29722" name="Line 16"/>
            <p:cNvSpPr>
              <a:spLocks noChangeShapeType="1"/>
            </p:cNvSpPr>
            <p:nvPr/>
          </p:nvSpPr>
          <p:spPr bwMode="auto">
            <a:xfrm>
              <a:off x="3946" y="3227"/>
              <a:ext cx="384" cy="0"/>
            </a:xfrm>
            <a:prstGeom prst="line">
              <a:avLst/>
            </a:prstGeom>
            <a:noFill/>
            <a:ln w="19050">
              <a:solidFill>
                <a:srgbClr val="C82E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9723" name="Rectangle 17"/>
            <p:cNvSpPr>
              <a:spLocks noChangeArrowheads="1"/>
            </p:cNvSpPr>
            <p:nvPr/>
          </p:nvSpPr>
          <p:spPr bwMode="auto">
            <a:xfrm>
              <a:off x="960" y="3047"/>
              <a:ext cx="103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800">
                  <a:cs typeface="Arial" panose="020B0604020202020204" pitchFamily="34" charset="0"/>
                </a:rPr>
                <a:t>−</a:t>
              </a:r>
              <a:r>
                <a:rPr lang="en-US" altLang="nb-NO" sz="2800"/>
                <a:t>log </a:t>
              </a:r>
              <a:r>
                <a:rPr lang="en-US" altLang="nb-NO" sz="2800" i="1"/>
                <a:t>K</a:t>
              </a:r>
              <a:r>
                <a:rPr lang="en-US" altLang="nb-NO" sz="2800" i="1" baseline="-25000"/>
                <a:t>a</a:t>
              </a:r>
              <a:r>
                <a:rPr lang="en-US" altLang="nb-NO" sz="2800"/>
                <a:t> =</a:t>
              </a:r>
              <a:endParaRPr lang="en-US" altLang="nb-NO" sz="2800" i="1"/>
            </a:p>
          </p:txBody>
        </p:sp>
        <p:sp>
          <p:nvSpPr>
            <p:cNvPr id="29724" name="Rectangle 18"/>
            <p:cNvSpPr>
              <a:spLocks noChangeArrowheads="1"/>
            </p:cNvSpPr>
            <p:nvPr/>
          </p:nvSpPr>
          <p:spPr bwMode="auto">
            <a:xfrm>
              <a:off x="1968" y="3046"/>
              <a:ext cx="19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800">
                  <a:cs typeface="Arial" panose="020B0604020202020204" pitchFamily="34" charset="0"/>
                </a:rPr>
                <a:t>−</a:t>
              </a:r>
              <a:r>
                <a:rPr lang="en-US" altLang="nb-NO" sz="2800"/>
                <a:t>log [H</a:t>
              </a:r>
              <a:r>
                <a:rPr lang="en-US" altLang="nb-NO" sz="2800" baseline="-25000"/>
                <a:t>3</a:t>
              </a:r>
              <a:r>
                <a:rPr lang="en-US" altLang="nb-NO" sz="2800"/>
                <a:t>O</a:t>
              </a:r>
              <a:r>
                <a:rPr lang="en-US" altLang="nb-NO" sz="2800" baseline="30000"/>
                <a:t>+</a:t>
              </a:r>
              <a:r>
                <a:rPr lang="en-US" altLang="nb-NO" sz="2800"/>
                <a:t>] + </a:t>
              </a:r>
              <a:r>
                <a:rPr lang="en-US" altLang="nb-NO" sz="2400"/>
                <a:t>−</a:t>
              </a:r>
              <a:r>
                <a:rPr lang="en-US" altLang="nb-NO" sz="2800"/>
                <a:t>log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900113" y="5472113"/>
            <a:ext cx="1355725" cy="663575"/>
            <a:chOff x="624" y="3374"/>
            <a:chExt cx="854" cy="418"/>
          </a:xfrm>
        </p:grpSpPr>
        <p:sp>
          <p:nvSpPr>
            <p:cNvPr id="29719" name="Rectangle 20"/>
            <p:cNvSpPr>
              <a:spLocks noChangeArrowheads="1"/>
            </p:cNvSpPr>
            <p:nvPr/>
          </p:nvSpPr>
          <p:spPr bwMode="auto">
            <a:xfrm>
              <a:off x="624" y="3504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400">
                  <a:solidFill>
                    <a:srgbClr val="00006C"/>
                  </a:solidFill>
                  <a:latin typeface="Times New Roman" panose="02020603050405020304" pitchFamily="18" charset="0"/>
                </a:rPr>
                <a:t>p</a:t>
              </a:r>
              <a:r>
                <a:rPr lang="en-US" altLang="nb-NO" sz="2400" i="1">
                  <a:solidFill>
                    <a:srgbClr val="00006C"/>
                  </a:solidFill>
                  <a:latin typeface="Times New Roman" panose="02020603050405020304" pitchFamily="18" charset="0"/>
                </a:rPr>
                <a:t>K</a:t>
              </a:r>
              <a:r>
                <a:rPr lang="en-US" altLang="nb-NO" sz="2400" i="1" baseline="-25000">
                  <a:solidFill>
                    <a:srgbClr val="00006C"/>
                  </a:solidFill>
                  <a:latin typeface="Times New Roman" panose="02020603050405020304" pitchFamily="18" charset="0"/>
                </a:rPr>
                <a:t>a</a:t>
              </a:r>
              <a:endParaRPr lang="en-US" altLang="nb-NO">
                <a:solidFill>
                  <a:srgbClr val="00006C"/>
                </a:solidFill>
              </a:endParaRPr>
            </a:p>
          </p:txBody>
        </p:sp>
        <p:cxnSp>
          <p:nvCxnSpPr>
            <p:cNvPr id="29720" name="AutoShape 27"/>
            <p:cNvCxnSpPr>
              <a:cxnSpLocks noChangeShapeType="1"/>
              <a:stCxn id="29719" idx="3"/>
              <a:endCxn id="29723" idx="2"/>
            </p:cNvCxnSpPr>
            <p:nvPr/>
          </p:nvCxnSpPr>
          <p:spPr bwMode="auto">
            <a:xfrm flipV="1">
              <a:off x="1028" y="3374"/>
              <a:ext cx="450" cy="274"/>
            </a:xfrm>
            <a:prstGeom prst="curvedConnector2">
              <a:avLst/>
            </a:prstGeom>
            <a:noFill/>
            <a:ln w="9525">
              <a:solidFill>
                <a:srgbClr val="00006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1738313" y="5526088"/>
            <a:ext cx="2133600" cy="1143000"/>
            <a:chOff x="1152" y="3408"/>
            <a:chExt cx="1296" cy="720"/>
          </a:xfrm>
        </p:grpSpPr>
        <p:sp>
          <p:nvSpPr>
            <p:cNvPr id="29717" name="Rectangle 21"/>
            <p:cNvSpPr>
              <a:spLocks noChangeArrowheads="1"/>
            </p:cNvSpPr>
            <p:nvPr/>
          </p:nvSpPr>
          <p:spPr bwMode="auto">
            <a:xfrm>
              <a:off x="1152" y="3840"/>
              <a:ext cx="3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400">
                  <a:solidFill>
                    <a:srgbClr val="00006C"/>
                  </a:solidFill>
                  <a:latin typeface="Times New Roman" panose="02020603050405020304" pitchFamily="18" charset="0"/>
                </a:rPr>
                <a:t>pH</a:t>
              </a:r>
              <a:endParaRPr lang="en-US" altLang="nb-NO">
                <a:solidFill>
                  <a:srgbClr val="00006C"/>
                </a:solidFill>
              </a:endParaRPr>
            </a:p>
          </p:txBody>
        </p:sp>
        <p:cxnSp>
          <p:nvCxnSpPr>
            <p:cNvPr id="29718" name="AutoShape 30"/>
            <p:cNvCxnSpPr>
              <a:cxnSpLocks noChangeShapeType="1"/>
              <a:stCxn id="29717" idx="3"/>
            </p:cNvCxnSpPr>
            <p:nvPr/>
          </p:nvCxnSpPr>
          <p:spPr bwMode="auto">
            <a:xfrm flipV="1">
              <a:off x="1503" y="3408"/>
              <a:ext cx="945" cy="576"/>
            </a:xfrm>
            <a:prstGeom prst="curvedConnector3">
              <a:avLst>
                <a:gd name="adj1" fmla="val 106875"/>
              </a:avLst>
            </a:prstGeom>
            <a:noFill/>
            <a:ln w="9525">
              <a:solidFill>
                <a:srgbClr val="00006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6410325" y="5678488"/>
            <a:ext cx="1125538" cy="762000"/>
            <a:chOff x="4095" y="3504"/>
            <a:chExt cx="709" cy="480"/>
          </a:xfrm>
        </p:grpSpPr>
        <p:sp>
          <p:nvSpPr>
            <p:cNvPr id="29715" name="Rectangle 23"/>
            <p:cNvSpPr>
              <a:spLocks noChangeArrowheads="1"/>
            </p:cNvSpPr>
            <p:nvPr/>
          </p:nvSpPr>
          <p:spPr bwMode="auto">
            <a:xfrm>
              <a:off x="4368" y="3696"/>
              <a:ext cx="4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400">
                  <a:solidFill>
                    <a:srgbClr val="00006C"/>
                  </a:solidFill>
                  <a:latin typeface="Times New Roman" panose="02020603050405020304" pitchFamily="18" charset="0"/>
                </a:rPr>
                <a:t>acid</a:t>
              </a:r>
              <a:endParaRPr lang="en-US" altLang="nb-NO">
                <a:solidFill>
                  <a:srgbClr val="00006C"/>
                </a:solidFill>
              </a:endParaRPr>
            </a:p>
          </p:txBody>
        </p:sp>
        <p:cxnSp>
          <p:nvCxnSpPr>
            <p:cNvPr id="29716" name="AutoShape 31"/>
            <p:cNvCxnSpPr>
              <a:cxnSpLocks noChangeShapeType="1"/>
              <a:stCxn id="29715" idx="1"/>
              <a:endCxn id="29721" idx="2"/>
            </p:cNvCxnSpPr>
            <p:nvPr/>
          </p:nvCxnSpPr>
          <p:spPr bwMode="auto">
            <a:xfrm rot="10800000">
              <a:off x="4095" y="3504"/>
              <a:ext cx="273" cy="336"/>
            </a:xfrm>
            <a:prstGeom prst="curvedConnector2">
              <a:avLst/>
            </a:prstGeom>
            <a:noFill/>
            <a:ln w="9525">
              <a:solidFill>
                <a:srgbClr val="00006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6410325" y="4611688"/>
            <a:ext cx="1616075" cy="457200"/>
            <a:chOff x="4095" y="2832"/>
            <a:chExt cx="1018" cy="288"/>
          </a:xfrm>
        </p:grpSpPr>
        <p:sp>
          <p:nvSpPr>
            <p:cNvPr id="29713" name="Rectangle 22"/>
            <p:cNvSpPr>
              <a:spLocks noChangeArrowheads="1"/>
            </p:cNvSpPr>
            <p:nvPr/>
          </p:nvSpPr>
          <p:spPr bwMode="auto">
            <a:xfrm>
              <a:off x="4656" y="2832"/>
              <a:ext cx="4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400">
                  <a:solidFill>
                    <a:srgbClr val="00006C"/>
                  </a:solidFill>
                  <a:latin typeface="Times New Roman" panose="02020603050405020304" pitchFamily="18" charset="0"/>
                </a:rPr>
                <a:t>base</a:t>
              </a:r>
              <a:endParaRPr lang="en-US" altLang="nb-NO">
                <a:solidFill>
                  <a:srgbClr val="00006C"/>
                </a:solidFill>
              </a:endParaRPr>
            </a:p>
          </p:txBody>
        </p:sp>
        <p:cxnSp>
          <p:nvCxnSpPr>
            <p:cNvPr id="29714" name="AutoShape 32"/>
            <p:cNvCxnSpPr>
              <a:cxnSpLocks noChangeShapeType="1"/>
              <a:stCxn id="29713" idx="1"/>
              <a:endCxn id="29721" idx="0"/>
            </p:cNvCxnSpPr>
            <p:nvPr/>
          </p:nvCxnSpPr>
          <p:spPr bwMode="auto">
            <a:xfrm rot="10800000">
              <a:off x="4095" y="2908"/>
              <a:ext cx="561" cy="68"/>
            </a:xfrm>
            <a:prstGeom prst="curvedConnector4">
              <a:avLst>
                <a:gd name="adj1" fmla="val 25417"/>
                <a:gd name="adj2" fmla="val 311764"/>
              </a:avLst>
            </a:prstGeom>
            <a:noFill/>
            <a:ln w="9525">
              <a:solidFill>
                <a:srgbClr val="00006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059113" y="908050"/>
            <a:ext cx="2755900" cy="946150"/>
            <a:chOff x="1919" y="672"/>
            <a:chExt cx="1736" cy="596"/>
          </a:xfrm>
        </p:grpSpPr>
        <p:grpSp>
          <p:nvGrpSpPr>
            <p:cNvPr id="29709" name="Group 9"/>
            <p:cNvGrpSpPr>
              <a:grpSpLocks/>
            </p:cNvGrpSpPr>
            <p:nvPr/>
          </p:nvGrpSpPr>
          <p:grpSpPr bwMode="auto">
            <a:xfrm>
              <a:off x="2480" y="672"/>
              <a:ext cx="1175" cy="596"/>
              <a:chOff x="320" y="825"/>
              <a:chExt cx="1175" cy="596"/>
            </a:xfrm>
          </p:grpSpPr>
          <p:sp>
            <p:nvSpPr>
              <p:cNvPr id="29711" name="Rectangle 10"/>
              <p:cNvSpPr>
                <a:spLocks noChangeArrowheads="1"/>
              </p:cNvSpPr>
              <p:nvPr/>
            </p:nvSpPr>
            <p:spPr bwMode="auto">
              <a:xfrm>
                <a:off x="320" y="825"/>
                <a:ext cx="1175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sz="2800"/>
                  <a:t>[H</a:t>
                </a:r>
                <a:r>
                  <a:rPr lang="en-US" altLang="nb-NO" sz="2800" baseline="-25000"/>
                  <a:t>3</a:t>
                </a:r>
                <a:r>
                  <a:rPr lang="en-US" altLang="nb-NO" sz="2800"/>
                  <a:t>O</a:t>
                </a:r>
                <a:r>
                  <a:rPr lang="en-US" altLang="nb-NO" sz="2800" baseline="30000"/>
                  <a:t>+</a:t>
                </a:r>
                <a:r>
                  <a:rPr lang="en-US" altLang="nb-NO" sz="2800"/>
                  <a:t>] [A</a:t>
                </a:r>
                <a:r>
                  <a:rPr lang="en-US" altLang="nb-NO" sz="2800" baseline="30000">
                    <a:cs typeface="Arial" panose="020B0604020202020204" pitchFamily="34" charset="0"/>
                  </a:rPr>
                  <a:t>−</a:t>
                </a:r>
                <a:r>
                  <a:rPr lang="en-US" altLang="nb-NO" sz="2800"/>
                  <a:t>]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sz="2800"/>
                  <a:t>[HA]</a:t>
                </a:r>
              </a:p>
            </p:txBody>
          </p:sp>
          <p:sp>
            <p:nvSpPr>
              <p:cNvPr id="29712" name="Line 11"/>
              <p:cNvSpPr>
                <a:spLocks noChangeShapeType="1"/>
              </p:cNvSpPr>
              <p:nvPr/>
            </p:nvSpPr>
            <p:spPr bwMode="auto">
              <a:xfrm>
                <a:off x="336" y="1144"/>
                <a:ext cx="1104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29710" name="Rectangle 12"/>
            <p:cNvSpPr>
              <a:spLocks noChangeArrowheads="1"/>
            </p:cNvSpPr>
            <p:nvPr/>
          </p:nvSpPr>
          <p:spPr bwMode="auto">
            <a:xfrm>
              <a:off x="1919" y="807"/>
              <a:ext cx="5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800" i="1"/>
                <a:t>K</a:t>
              </a:r>
              <a:r>
                <a:rPr lang="en-US" altLang="nb-NO" sz="2800" i="1" baseline="-25000"/>
                <a:t>a</a:t>
              </a:r>
              <a:r>
                <a:rPr lang="en-US" altLang="nb-NO" sz="2800"/>
                <a:t> =</a:t>
              </a:r>
              <a:endParaRPr lang="en-US" altLang="nb-NO" sz="2800" i="1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smtClean="0"/>
              <a:t>Bufferberegninger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nb-NO" smtClean="0"/>
              <a:t>Så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133600" y="1981201"/>
            <a:ext cx="4073526" cy="1077913"/>
            <a:chOff x="1344" y="1248"/>
            <a:chExt cx="2566" cy="679"/>
          </a:xfrm>
        </p:grpSpPr>
        <p:sp>
          <p:nvSpPr>
            <p:cNvPr id="31756" name="Rectangle 4"/>
            <p:cNvSpPr>
              <a:spLocks noChangeArrowheads="1"/>
            </p:cNvSpPr>
            <p:nvPr/>
          </p:nvSpPr>
          <p:spPr bwMode="auto">
            <a:xfrm>
              <a:off x="1344" y="1406"/>
              <a:ext cx="177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/>
                <a:t>p</a:t>
              </a:r>
              <a:r>
                <a:rPr lang="en-US" altLang="nb-NO" i="1"/>
                <a:t>K</a:t>
              </a:r>
              <a:r>
                <a:rPr lang="en-US" altLang="nb-NO" i="1" baseline="-25000"/>
                <a:t>a</a:t>
              </a:r>
              <a:r>
                <a:rPr lang="en-US" altLang="nb-NO"/>
                <a:t> = pH </a:t>
              </a:r>
              <a:r>
                <a:rPr lang="en-US" altLang="nb-NO">
                  <a:cs typeface="Arial" panose="020B0604020202020204" pitchFamily="34" charset="0"/>
                </a:rPr>
                <a:t>−</a:t>
              </a:r>
              <a:r>
                <a:rPr lang="en-US" altLang="nb-NO"/>
                <a:t> log</a:t>
              </a:r>
            </a:p>
          </p:txBody>
        </p:sp>
        <p:sp>
          <p:nvSpPr>
            <p:cNvPr id="31757" name="Rectangle 5"/>
            <p:cNvSpPr>
              <a:spLocks noChangeArrowheads="1"/>
            </p:cNvSpPr>
            <p:nvPr/>
          </p:nvSpPr>
          <p:spPr bwMode="auto">
            <a:xfrm>
              <a:off x="3091" y="1248"/>
              <a:ext cx="819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nb-NO" dirty="0"/>
                <a:t>[base]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nb-NO" dirty="0" smtClean="0"/>
                <a:t>[</a:t>
              </a:r>
              <a:r>
                <a:rPr lang="en-US" altLang="nb-NO" dirty="0" err="1" smtClean="0"/>
                <a:t>syre</a:t>
              </a:r>
              <a:r>
                <a:rPr lang="en-US" altLang="nb-NO" dirty="0" smtClean="0"/>
                <a:t>]</a:t>
              </a:r>
              <a:endParaRPr lang="en-US" altLang="nb-NO" dirty="0"/>
            </a:p>
          </p:txBody>
        </p:sp>
        <p:sp>
          <p:nvSpPr>
            <p:cNvPr id="31758" name="Line 6"/>
            <p:cNvSpPr>
              <a:spLocks noChangeShapeType="1"/>
            </p:cNvSpPr>
            <p:nvPr/>
          </p:nvSpPr>
          <p:spPr bwMode="auto">
            <a:xfrm>
              <a:off x="3120" y="1607"/>
              <a:ext cx="720" cy="0"/>
            </a:xfrm>
            <a:prstGeom prst="line">
              <a:avLst/>
            </a:prstGeom>
            <a:noFill/>
            <a:ln w="22225">
              <a:solidFill>
                <a:srgbClr val="C82E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609600" y="3138488"/>
            <a:ext cx="6224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4488" indent="-344488"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nb-NO"/>
              <a:t>Ved å bytte forteng for log får vi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133600" y="3810002"/>
            <a:ext cx="4073526" cy="1077913"/>
            <a:chOff x="1344" y="2400"/>
            <a:chExt cx="2566" cy="679"/>
          </a:xfrm>
        </p:grpSpPr>
        <p:sp>
          <p:nvSpPr>
            <p:cNvPr id="31753" name="Rectangle 11"/>
            <p:cNvSpPr>
              <a:spLocks noChangeArrowheads="1"/>
            </p:cNvSpPr>
            <p:nvPr/>
          </p:nvSpPr>
          <p:spPr bwMode="auto">
            <a:xfrm>
              <a:off x="1344" y="2554"/>
              <a:ext cx="177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dirty="0"/>
                <a:t>pH = </a:t>
              </a:r>
              <a:r>
                <a:rPr lang="en-US" altLang="nb-NO" dirty="0" err="1"/>
                <a:t>p</a:t>
              </a:r>
              <a:r>
                <a:rPr lang="en-US" altLang="nb-NO" i="1" dirty="0" err="1"/>
                <a:t>K</a:t>
              </a:r>
              <a:r>
                <a:rPr lang="en-US" altLang="nb-NO" i="1" baseline="-25000" dirty="0" err="1"/>
                <a:t>a</a:t>
              </a:r>
              <a:r>
                <a:rPr lang="en-US" altLang="nb-NO" dirty="0"/>
                <a:t> + log</a:t>
              </a:r>
            </a:p>
          </p:txBody>
        </p:sp>
        <p:sp>
          <p:nvSpPr>
            <p:cNvPr id="31754" name="Rectangle 13"/>
            <p:cNvSpPr>
              <a:spLocks noChangeArrowheads="1"/>
            </p:cNvSpPr>
            <p:nvPr/>
          </p:nvSpPr>
          <p:spPr bwMode="auto">
            <a:xfrm>
              <a:off x="3091" y="2400"/>
              <a:ext cx="819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nb-NO" dirty="0"/>
                <a:t>[base]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nb-NO" dirty="0" smtClean="0"/>
                <a:t>[</a:t>
              </a:r>
              <a:r>
                <a:rPr lang="en-US" altLang="nb-NO" dirty="0" err="1" smtClean="0"/>
                <a:t>syre</a:t>
              </a:r>
              <a:r>
                <a:rPr lang="en-US" altLang="nb-NO" dirty="0" smtClean="0"/>
                <a:t>]</a:t>
              </a:r>
              <a:endParaRPr lang="en-US" altLang="nb-NO" dirty="0"/>
            </a:p>
          </p:txBody>
        </p:sp>
        <p:sp>
          <p:nvSpPr>
            <p:cNvPr id="31755" name="Line 14"/>
            <p:cNvSpPr>
              <a:spLocks noChangeShapeType="1"/>
            </p:cNvSpPr>
            <p:nvPr/>
          </p:nvSpPr>
          <p:spPr bwMode="auto">
            <a:xfrm>
              <a:off x="3120" y="2759"/>
              <a:ext cx="720" cy="0"/>
            </a:xfrm>
            <a:prstGeom prst="line">
              <a:avLst/>
            </a:prstGeom>
            <a:noFill/>
            <a:ln w="22225">
              <a:solidFill>
                <a:srgbClr val="C82E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263525" y="5029200"/>
            <a:ext cx="70675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4488" indent="-344488"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nb-NO"/>
              <a:t>Dette er bufferligningen</a:t>
            </a:r>
            <a:br>
              <a:rPr lang="en-US" altLang="nb-NO"/>
            </a:br>
            <a:r>
              <a:rPr lang="en-US" altLang="nb-NO"/>
              <a:t>(</a:t>
            </a:r>
            <a:r>
              <a:rPr lang="en-US" altLang="nb-NO">
                <a:solidFill>
                  <a:srgbClr val="00006C"/>
                </a:solidFill>
              </a:rPr>
              <a:t>Henderson</a:t>
            </a:r>
            <a:r>
              <a:rPr lang="en-US" altLang="nb-NO">
                <a:solidFill>
                  <a:srgbClr val="00006C"/>
                </a:solidFill>
                <a:cs typeface="Arial" panose="020B0604020202020204" pitchFamily="34" charset="0"/>
              </a:rPr>
              <a:t>–</a:t>
            </a:r>
            <a:r>
              <a:rPr lang="en-US" altLang="nb-NO">
                <a:solidFill>
                  <a:srgbClr val="00006C"/>
                </a:solidFill>
              </a:rPr>
              <a:t>Hasselbalch</a:t>
            </a:r>
            <a:r>
              <a:rPr lang="en-US" altLang="nb-NO"/>
              <a:t> </a:t>
            </a:r>
            <a:r>
              <a:rPr lang="en-US" altLang="nb-NO">
                <a:solidFill>
                  <a:srgbClr val="00006C"/>
                </a:solidFill>
              </a:rPr>
              <a:t>equation)</a:t>
            </a:r>
            <a:r>
              <a:rPr lang="en-US" altLang="nb-NO"/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  <p:bldP spid="163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err="1" smtClean="0"/>
              <a:t>Krav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til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bufferligningen</a:t>
            </a:r>
            <a:endParaRPr lang="en-US" altLang="nb-NO" dirty="0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nb-NO" dirty="0" smtClean="0"/>
              <a:t>For at </a:t>
            </a:r>
            <a:r>
              <a:rPr lang="en-US" altLang="nb-NO" dirty="0" err="1" smtClean="0"/>
              <a:t>bufferligningen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skal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være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gyldig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må</a:t>
            </a:r>
            <a:r>
              <a:rPr lang="en-US" altLang="nb-NO" dirty="0" smtClean="0"/>
              <a:t> vi anta at </a:t>
            </a:r>
            <a:r>
              <a:rPr lang="en-US" altLang="nb-NO" dirty="0" err="1" smtClean="0"/>
              <a:t>ny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innstilling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av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likevekten</a:t>
            </a:r>
            <a:endParaRPr lang="en-US" altLang="nb-NO" dirty="0" smtClean="0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609600" y="3860800"/>
            <a:ext cx="759086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4488" indent="-344488"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nb-NO" dirty="0" err="1" smtClean="0"/>
              <a:t>blir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neglisjerbart</a:t>
            </a:r>
            <a:r>
              <a:rPr lang="en-US" altLang="nb-NO" dirty="0" smtClean="0"/>
              <a:t> (</a:t>
            </a:r>
            <a:r>
              <a:rPr lang="en-US" altLang="nb-NO" dirty="0" err="1" smtClean="0"/>
              <a:t>ubetydelig</a:t>
            </a:r>
            <a:r>
              <a:rPr lang="en-US" altLang="nb-NO" dirty="0" smtClean="0"/>
              <a:t>) </a:t>
            </a:r>
            <a:r>
              <a:rPr lang="en-US" altLang="nb-NO" dirty="0" err="1" smtClean="0"/>
              <a:t>og</a:t>
            </a:r>
            <a:r>
              <a:rPr lang="en-US" altLang="nb-NO" dirty="0" smtClean="0"/>
              <a:t> at vi </a:t>
            </a:r>
            <a:r>
              <a:rPr lang="en-US" altLang="nb-NO" dirty="0"/>
              <a:t/>
            </a:r>
            <a:br>
              <a:rPr lang="en-US" altLang="nb-NO" dirty="0"/>
            </a:br>
            <a:r>
              <a:rPr lang="en-US" altLang="nb-NO" dirty="0" err="1" smtClean="0"/>
              <a:t>derfor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kan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bruke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ny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konsentrasjon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til</a:t>
            </a:r>
            <a:r>
              <a:rPr lang="en-US" altLang="nb-NO" dirty="0" smtClean="0"/>
              <a:t/>
            </a:r>
            <a:br>
              <a:rPr lang="en-US" altLang="nb-NO" dirty="0" smtClean="0"/>
            </a:br>
            <a:r>
              <a:rPr lang="en-US" altLang="nb-NO" dirty="0" smtClean="0"/>
              <a:t>den </a:t>
            </a:r>
            <a:r>
              <a:rPr lang="en-US" altLang="nb-NO" dirty="0" err="1"/>
              <a:t>svake</a:t>
            </a:r>
            <a:r>
              <a:rPr lang="en-US" altLang="nb-NO" dirty="0"/>
              <a:t> </a:t>
            </a:r>
            <a:r>
              <a:rPr lang="en-US" altLang="nb-NO" dirty="0" err="1"/>
              <a:t>syre</a:t>
            </a:r>
            <a:r>
              <a:rPr lang="en-US" altLang="nb-NO" dirty="0"/>
              <a:t> </a:t>
            </a:r>
            <a:r>
              <a:rPr lang="en-US" altLang="nb-NO" dirty="0" err="1" smtClean="0"/>
              <a:t>og</a:t>
            </a:r>
            <a:r>
              <a:rPr lang="en-US" altLang="nb-NO" dirty="0" smtClean="0"/>
              <a:t> </a:t>
            </a:r>
            <a:r>
              <a:rPr lang="en-US" altLang="nb-NO" dirty="0" err="1"/>
              <a:t>korresponderende</a:t>
            </a:r>
            <a:r>
              <a:rPr lang="en-US" altLang="nb-NO" dirty="0"/>
              <a:t> </a:t>
            </a:r>
            <a:r>
              <a:rPr lang="en-US" altLang="nb-NO" dirty="0" smtClean="0"/>
              <a:t/>
            </a:r>
            <a:br>
              <a:rPr lang="en-US" altLang="nb-NO" dirty="0" smtClean="0"/>
            </a:br>
            <a:r>
              <a:rPr lang="en-US" altLang="nb-NO" dirty="0" smtClean="0"/>
              <a:t>base </a:t>
            </a:r>
            <a:r>
              <a:rPr lang="en-US" altLang="nb-NO" dirty="0" err="1" smtClean="0"/>
              <a:t>direkte</a:t>
            </a:r>
            <a:endParaRPr lang="en-US" altLang="nb-NO" dirty="0" smtClean="0"/>
          </a:p>
        </p:txBody>
      </p: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1317625" y="2909888"/>
            <a:ext cx="6157913" cy="581025"/>
            <a:chOff x="963" y="2448"/>
            <a:chExt cx="3879" cy="365"/>
          </a:xfrm>
        </p:grpSpPr>
        <p:sp>
          <p:nvSpPr>
            <p:cNvPr id="33799" name="Rectangle 4"/>
            <p:cNvSpPr>
              <a:spLocks noChangeArrowheads="1"/>
            </p:cNvSpPr>
            <p:nvPr/>
          </p:nvSpPr>
          <p:spPr bwMode="auto">
            <a:xfrm>
              <a:off x="963" y="2448"/>
              <a:ext cx="124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/>
                <a:t>HA + H</a:t>
              </a:r>
              <a:r>
                <a:rPr lang="en-US" altLang="nb-NO" baseline="-25000"/>
                <a:t>2</a:t>
              </a:r>
              <a:r>
                <a:rPr lang="en-US" altLang="nb-NO"/>
                <a:t>O</a:t>
              </a:r>
            </a:p>
          </p:txBody>
        </p:sp>
        <p:sp>
          <p:nvSpPr>
            <p:cNvPr id="33800" name="Rectangle 5"/>
            <p:cNvSpPr>
              <a:spLocks noChangeArrowheads="1"/>
            </p:cNvSpPr>
            <p:nvPr/>
          </p:nvSpPr>
          <p:spPr bwMode="auto">
            <a:xfrm>
              <a:off x="3590" y="2448"/>
              <a:ext cx="125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/>
                <a:t>H</a:t>
              </a:r>
              <a:r>
                <a:rPr lang="en-US" altLang="nb-NO" baseline="-25000"/>
                <a:t>3</a:t>
              </a:r>
              <a:r>
                <a:rPr lang="en-US" altLang="nb-NO"/>
                <a:t>O</a:t>
              </a:r>
              <a:r>
                <a:rPr lang="en-US" altLang="nb-NO" baseline="30000"/>
                <a:t>+</a:t>
              </a:r>
              <a:r>
                <a:rPr lang="en-US" altLang="nb-NO"/>
                <a:t> + A</a:t>
              </a:r>
              <a:r>
                <a:rPr lang="en-US" altLang="nb-NO" baseline="30000">
                  <a:cs typeface="Arial" panose="020B0604020202020204" pitchFamily="34" charset="0"/>
                </a:rPr>
                <a:t>−</a:t>
              </a:r>
              <a:endParaRPr lang="en-US" altLang="nb-NO">
                <a:cs typeface="Arial" panose="020B0604020202020204" pitchFamily="34" charset="0"/>
              </a:endParaRPr>
            </a:p>
          </p:txBody>
        </p:sp>
        <p:pic>
          <p:nvPicPr>
            <p:cNvPr id="33801" name="Picture 13" descr="equilibr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" y="2554"/>
              <a:ext cx="1000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err="1" smtClean="0"/>
              <a:t>Krav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til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bufferligningen</a:t>
            </a:r>
            <a:endParaRPr lang="en-US" altLang="nb-NO" dirty="0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nb-NO" dirty="0" err="1" smtClean="0"/>
              <a:t>Dette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medfører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ofte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i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praksis</a:t>
            </a:r>
            <a:r>
              <a:rPr lang="en-US" altLang="nb-NO" dirty="0" smtClean="0"/>
              <a:t> at for et </a:t>
            </a:r>
            <a:r>
              <a:rPr lang="en-US" altLang="nb-NO" dirty="0" err="1" smtClean="0"/>
              <a:t>buffersystem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så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er</a:t>
            </a:r>
            <a:r>
              <a:rPr lang="en-US" altLang="nb-NO" dirty="0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9" name="Rectangle 15"/>
              <p:cNvSpPr>
                <a:spLocks noChangeArrowheads="1"/>
              </p:cNvSpPr>
              <p:nvPr/>
            </p:nvSpPr>
            <p:spPr bwMode="auto">
              <a:xfrm>
                <a:off x="2915816" y="2943287"/>
                <a:ext cx="3712875" cy="3103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4488" indent="-344488">
                  <a:spcBef>
                    <a:spcPct val="20000"/>
                  </a:spcBef>
                  <a:buChar char="•"/>
                  <a:defRPr sz="32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indent="0" algn="ctr">
                  <a:spcBef>
                    <a:spcPct val="0"/>
                  </a:spcBef>
                  <a:buNone/>
                </a:pPr>
                <a:r>
                  <a:rPr lang="en-US" altLang="nb-NO" dirty="0" smtClean="0"/>
                  <a:t>pH = </a:t>
                </a:r>
                <a:r>
                  <a:rPr lang="en-US" altLang="nb-NO" dirty="0" err="1" smtClean="0"/>
                  <a:t>pKa</a:t>
                </a:r>
                <a:r>
                  <a:rPr lang="en-US" altLang="nb-NO" dirty="0" smtClean="0"/>
                  <a:t> ± 1</a:t>
                </a:r>
              </a:p>
              <a:p>
                <a:pPr marL="0" indent="0" algn="ctr">
                  <a:spcBef>
                    <a:spcPct val="0"/>
                  </a:spcBef>
                  <a:buNone/>
                </a:pPr>
                <a:r>
                  <a:rPr lang="en-US" altLang="nb-NO" dirty="0" smtClean="0"/>
                  <a:t/>
                </a:r>
                <a:br>
                  <a:rPr lang="en-US" altLang="nb-NO" dirty="0" smtClean="0"/>
                </a:br>
                <a:r>
                  <a:rPr lang="en-US" altLang="nb-NO" dirty="0" err="1" smtClean="0"/>
                  <a:t>som</a:t>
                </a:r>
                <a:r>
                  <a:rPr lang="en-US" altLang="nb-NO" dirty="0" smtClean="0"/>
                  <a:t> </a:t>
                </a:r>
                <a:r>
                  <a:rPr lang="en-US" altLang="nb-NO" dirty="0" err="1" smtClean="0"/>
                  <a:t>igjen</a:t>
                </a:r>
                <a:r>
                  <a:rPr lang="en-US" altLang="nb-NO" dirty="0" smtClean="0"/>
                  <a:t> </a:t>
                </a:r>
                <a:r>
                  <a:rPr lang="en-US" altLang="nb-NO" dirty="0" err="1" smtClean="0"/>
                  <a:t>medfører</a:t>
                </a:r>
                <a:r>
                  <a:rPr lang="en-US" altLang="nb-NO" dirty="0" smtClean="0"/>
                  <a:t/>
                </a:r>
                <a:br>
                  <a:rPr lang="en-US" altLang="nb-NO" dirty="0" smtClean="0"/>
                </a:br>
                <a:endParaRPr lang="en-US" altLang="nb-NO" dirty="0" smtClean="0"/>
              </a:p>
              <a:p>
                <a:pPr marL="0" inden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altLang="nb-NO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0.1</m:t>
                      </m:r>
                      <m:r>
                        <a:rPr lang="en-US" altLang="nb-NO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altLang="nb-NO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altLang="nb-NO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nb-NO" altLang="nb-NO" b="0" i="0" smtClean="0">
                                  <a:latin typeface="Cambria Math" panose="02040503050406030204" pitchFamily="18" charset="0"/>
                                </a:rPr>
                                <m:t>base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altLang="nb-NO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nb-NO" altLang="nb-NO" b="0" i="0" smtClean="0">
                                  <a:latin typeface="Cambria Math" panose="02040503050406030204" pitchFamily="18" charset="0"/>
                                </a:rPr>
                                <m:t>syre</m:t>
                              </m:r>
                            </m:e>
                          </m:d>
                        </m:den>
                      </m:f>
                      <m:r>
                        <a:rPr lang="en-US" altLang="nb-NO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nb-NO" alt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altLang="nb-NO" dirty="0" smtClean="0"/>
              </a:p>
            </p:txBody>
          </p:sp>
        </mc:Choice>
        <mc:Fallback xmlns="">
          <p:sp>
            <p:nvSpPr>
              <p:cNvPr id="16399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5816" y="2943287"/>
                <a:ext cx="3712875" cy="3103285"/>
              </a:xfrm>
              <a:prstGeom prst="rect">
                <a:avLst/>
              </a:prstGeom>
              <a:blipFill rotWithShape="0">
                <a:blip r:embed="rId3"/>
                <a:stretch>
                  <a:fillRect l="-3777" t="-3143" r="-39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1460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err="1" smtClean="0"/>
              <a:t>Konsenkvenser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av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bufferligningen</a:t>
            </a:r>
            <a:endParaRPr lang="en-US" altLang="nb-NO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nb-NO" dirty="0" err="1" smtClean="0"/>
              <a:t>Bufferligningen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kan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omformes</a:t>
            </a:r>
            <a:endParaRPr lang="en-US" altLang="nb-NO" dirty="0" smtClean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133600" y="2060575"/>
            <a:ext cx="4073526" cy="1077913"/>
            <a:chOff x="1344" y="1248"/>
            <a:chExt cx="2566" cy="679"/>
          </a:xfrm>
        </p:grpSpPr>
        <p:sp>
          <p:nvSpPr>
            <p:cNvPr id="31756" name="Rectangle 4"/>
            <p:cNvSpPr>
              <a:spLocks noChangeArrowheads="1"/>
            </p:cNvSpPr>
            <p:nvPr/>
          </p:nvSpPr>
          <p:spPr bwMode="auto">
            <a:xfrm>
              <a:off x="1344" y="1406"/>
              <a:ext cx="177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dirty="0" err="1"/>
                <a:t>p</a:t>
              </a:r>
              <a:r>
                <a:rPr lang="en-US" altLang="nb-NO" i="1" dirty="0" err="1"/>
                <a:t>K</a:t>
              </a:r>
              <a:r>
                <a:rPr lang="en-US" altLang="nb-NO" i="1" baseline="-25000" dirty="0" err="1"/>
                <a:t>a</a:t>
              </a:r>
              <a:r>
                <a:rPr lang="en-US" altLang="nb-NO" dirty="0"/>
                <a:t> = pH </a:t>
              </a:r>
              <a:r>
                <a:rPr lang="en-US" altLang="nb-NO" dirty="0">
                  <a:cs typeface="Arial" panose="020B0604020202020204" pitchFamily="34" charset="0"/>
                </a:rPr>
                <a:t>−</a:t>
              </a:r>
              <a:r>
                <a:rPr lang="en-US" altLang="nb-NO" dirty="0"/>
                <a:t> log</a:t>
              </a:r>
            </a:p>
          </p:txBody>
        </p:sp>
        <p:sp>
          <p:nvSpPr>
            <p:cNvPr id="31757" name="Rectangle 5"/>
            <p:cNvSpPr>
              <a:spLocks noChangeArrowheads="1"/>
            </p:cNvSpPr>
            <p:nvPr/>
          </p:nvSpPr>
          <p:spPr bwMode="auto">
            <a:xfrm>
              <a:off x="3091" y="1248"/>
              <a:ext cx="819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nb-NO" dirty="0"/>
                <a:t>[base]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nb-NO" dirty="0"/>
                <a:t>[</a:t>
              </a:r>
              <a:r>
                <a:rPr lang="en-US" altLang="nb-NO" dirty="0" err="1"/>
                <a:t>syre</a:t>
              </a:r>
              <a:r>
                <a:rPr lang="en-US" altLang="nb-NO" dirty="0"/>
                <a:t>]</a:t>
              </a:r>
            </a:p>
          </p:txBody>
        </p:sp>
        <p:sp>
          <p:nvSpPr>
            <p:cNvPr id="31758" name="Line 6"/>
            <p:cNvSpPr>
              <a:spLocks noChangeShapeType="1"/>
            </p:cNvSpPr>
            <p:nvPr/>
          </p:nvSpPr>
          <p:spPr bwMode="auto">
            <a:xfrm>
              <a:off x="3120" y="1607"/>
              <a:ext cx="720" cy="0"/>
            </a:xfrm>
            <a:prstGeom prst="line">
              <a:avLst/>
            </a:prstGeom>
            <a:noFill/>
            <a:ln w="22225">
              <a:solidFill>
                <a:srgbClr val="C82E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>
                <a:solidFill>
                  <a:srgbClr val="000000"/>
                </a:solidFill>
              </a:endParaRPr>
            </a:p>
          </p:txBody>
        </p:sp>
      </p:grp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609600" y="3138488"/>
            <a:ext cx="8293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4488" indent="-344488"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nb-NO" dirty="0" err="1" smtClean="0"/>
              <a:t>til</a:t>
            </a:r>
            <a:endParaRPr lang="en-US" altLang="nb-NO" dirty="0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158999" y="3389313"/>
            <a:ext cx="4048127" cy="1700795"/>
            <a:chOff x="1344" y="2298"/>
            <a:chExt cx="2550" cy="1030"/>
          </a:xfrm>
        </p:grpSpPr>
        <p:sp>
          <p:nvSpPr>
            <p:cNvPr id="31753" name="Rectangle 11"/>
            <p:cNvSpPr>
              <a:spLocks noChangeArrowheads="1"/>
            </p:cNvSpPr>
            <p:nvPr/>
          </p:nvSpPr>
          <p:spPr bwMode="auto">
            <a:xfrm>
              <a:off x="1344" y="2554"/>
              <a:ext cx="177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dirty="0"/>
                <a:t>pH = </a:t>
              </a:r>
              <a:r>
                <a:rPr lang="en-US" altLang="nb-NO" dirty="0" err="1"/>
                <a:t>p</a:t>
              </a:r>
              <a:r>
                <a:rPr lang="en-US" altLang="nb-NO" i="1" dirty="0" err="1"/>
                <a:t>K</a:t>
              </a:r>
              <a:r>
                <a:rPr lang="en-US" altLang="nb-NO" i="1" baseline="-25000" dirty="0" err="1"/>
                <a:t>a</a:t>
              </a:r>
              <a:r>
                <a:rPr lang="en-US" altLang="nb-NO" dirty="0"/>
                <a:t> + log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754" name="Rectangle 13"/>
                <p:cNvSpPr>
                  <a:spLocks noChangeArrowheads="1"/>
                </p:cNvSpPr>
                <p:nvPr/>
              </p:nvSpPr>
              <p:spPr bwMode="auto">
                <a:xfrm>
                  <a:off x="3091" y="2298"/>
                  <a:ext cx="803" cy="10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nb-NO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altLang="nb-NO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nb-NO" altLang="nb-NO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altLang="nb-NO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altLang="nb-NO" b="0" i="1" dirty="0" smtClean="0">
                                        <a:latin typeface="Cambria Math" panose="02040503050406030204" pitchFamily="18" charset="0"/>
                                      </a:rPr>
                                      <m:t>𝑏𝑎𝑠𝑒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nb-NO" altLang="nb-NO" b="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en-US" altLang="nb-NO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nb-NO" altLang="nb-NO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altLang="nb-NO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altLang="nb-NO" b="0" i="1" dirty="0" smtClean="0">
                                        <a:latin typeface="Cambria Math" panose="02040503050406030204" pitchFamily="18" charset="0"/>
                                      </a:rPr>
                                      <m:t>𝑠𝑦𝑟𝑒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nb-NO" altLang="nb-NO" b="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den>
                            </m:f>
                          </m:den>
                        </m:f>
                      </m:oMath>
                    </m:oMathPara>
                  </a14:m>
                  <a:endParaRPr lang="en-US" altLang="nb-NO" dirty="0"/>
                </a:p>
              </p:txBody>
            </p:sp>
          </mc:Choice>
          <mc:Fallback xmlns="">
            <p:sp>
              <p:nvSpPr>
                <p:cNvPr id="3175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91" y="2298"/>
                  <a:ext cx="803" cy="103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263525" y="5029200"/>
            <a:ext cx="70675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4488" indent="-344488"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nb-NO" dirty="0" err="1"/>
              <a:t>Dette</a:t>
            </a:r>
            <a:r>
              <a:rPr lang="en-US" altLang="nb-NO" dirty="0"/>
              <a:t> </a:t>
            </a:r>
            <a:r>
              <a:rPr lang="en-US" altLang="nb-NO" dirty="0" err="1"/>
              <a:t>er</a:t>
            </a:r>
            <a:r>
              <a:rPr lang="en-US" altLang="nb-NO" dirty="0"/>
              <a:t> </a:t>
            </a:r>
            <a:r>
              <a:rPr lang="en-US" altLang="nb-NO" dirty="0" err="1"/>
              <a:t>bufferligningen</a:t>
            </a:r>
            <a:r>
              <a:rPr lang="en-US" altLang="nb-NO" dirty="0"/>
              <a:t/>
            </a:r>
            <a:br>
              <a:rPr lang="en-US" altLang="nb-NO" dirty="0"/>
            </a:br>
            <a:r>
              <a:rPr lang="en-US" altLang="nb-NO" dirty="0"/>
              <a:t>(</a:t>
            </a:r>
            <a:r>
              <a:rPr lang="en-US" altLang="nb-NO" dirty="0">
                <a:solidFill>
                  <a:srgbClr val="00006C"/>
                </a:solidFill>
              </a:rPr>
              <a:t>Henderson</a:t>
            </a:r>
            <a:r>
              <a:rPr lang="en-US" altLang="nb-NO" dirty="0">
                <a:solidFill>
                  <a:srgbClr val="00006C"/>
                </a:solidFill>
                <a:cs typeface="Arial" panose="020B0604020202020204" pitchFamily="34" charset="0"/>
              </a:rPr>
              <a:t>–</a:t>
            </a:r>
            <a:r>
              <a:rPr lang="en-US" altLang="nb-NO" dirty="0" err="1">
                <a:solidFill>
                  <a:srgbClr val="00006C"/>
                </a:solidFill>
              </a:rPr>
              <a:t>Hasselbalch</a:t>
            </a:r>
            <a:r>
              <a:rPr lang="en-US" altLang="nb-NO" dirty="0"/>
              <a:t> </a:t>
            </a:r>
            <a:r>
              <a:rPr lang="en-US" altLang="nb-NO" dirty="0">
                <a:solidFill>
                  <a:srgbClr val="00006C"/>
                </a:solidFill>
              </a:rPr>
              <a:t>equation)</a:t>
            </a:r>
            <a:r>
              <a:rPr lang="en-US" alt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27795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  <p:bldP spid="1639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 err="1" smtClean="0"/>
              <a:t>Konsenkvenser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av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bufferligningen</a:t>
            </a:r>
            <a:endParaRPr lang="en-US" altLang="nb-NO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nb-NO" dirty="0" err="1" smtClean="0"/>
              <a:t>Og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videre</a:t>
            </a:r>
            <a:endParaRPr lang="en-US" altLang="nb-NO" dirty="0" smtClean="0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051720" y="2926876"/>
            <a:ext cx="3970339" cy="1073317"/>
            <a:chOff x="1344" y="2487"/>
            <a:chExt cx="2501" cy="650"/>
          </a:xfrm>
        </p:grpSpPr>
        <p:sp>
          <p:nvSpPr>
            <p:cNvPr id="31753" name="Rectangle 11"/>
            <p:cNvSpPr>
              <a:spLocks noChangeArrowheads="1"/>
            </p:cNvSpPr>
            <p:nvPr/>
          </p:nvSpPr>
          <p:spPr bwMode="auto">
            <a:xfrm>
              <a:off x="1344" y="2554"/>
              <a:ext cx="177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dirty="0"/>
                <a:t>pH = </a:t>
              </a:r>
              <a:r>
                <a:rPr lang="en-US" altLang="nb-NO" dirty="0" err="1"/>
                <a:t>p</a:t>
              </a:r>
              <a:r>
                <a:rPr lang="en-US" altLang="nb-NO" i="1" dirty="0" err="1"/>
                <a:t>K</a:t>
              </a:r>
              <a:r>
                <a:rPr lang="en-US" altLang="nb-NO" i="1" baseline="-25000" dirty="0" err="1"/>
                <a:t>a</a:t>
              </a:r>
              <a:r>
                <a:rPr lang="en-US" altLang="nb-NO" dirty="0"/>
                <a:t> + log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754" name="Rectangle 13"/>
                <p:cNvSpPr>
                  <a:spLocks noChangeArrowheads="1"/>
                </p:cNvSpPr>
                <p:nvPr/>
              </p:nvSpPr>
              <p:spPr bwMode="auto">
                <a:xfrm>
                  <a:off x="3068" y="2487"/>
                  <a:ext cx="777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nb-NO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nb-NO" altLang="nb-NO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altLang="nb-NO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nb-NO" altLang="nb-NO" b="0" i="1" dirty="0" smtClean="0">
                                    <a:latin typeface="Cambria Math" panose="02040503050406030204" pitchFamily="18" charset="0"/>
                                  </a:rPr>
                                  <m:t>𝑏𝑎𝑠𝑒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nb-NO" altLang="nb-NO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altLang="nb-NO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nb-NO" altLang="nb-NO" b="0" i="1" dirty="0" smtClean="0">
                                    <a:latin typeface="Cambria Math" panose="02040503050406030204" pitchFamily="18" charset="0"/>
                                  </a:rPr>
                                  <m:t>𝑠𝑦𝑟𝑒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altLang="nb-NO" dirty="0"/>
                </a:p>
              </p:txBody>
            </p:sp>
          </mc:Choice>
          <mc:Fallback xmlns="">
            <p:sp>
              <p:nvSpPr>
                <p:cNvPr id="3175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68" y="2487"/>
                  <a:ext cx="777" cy="65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609600" y="4239329"/>
            <a:ext cx="829034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4488" indent="-344488"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nb-NO" dirty="0" smtClean="0"/>
              <a:t>pH </a:t>
            </a:r>
            <a:r>
              <a:rPr lang="en-US" altLang="nb-NO" dirty="0" err="1" smtClean="0"/>
              <a:t>til</a:t>
            </a:r>
            <a:r>
              <a:rPr lang="en-US" altLang="nb-NO" dirty="0" smtClean="0"/>
              <a:t> et </a:t>
            </a:r>
            <a:r>
              <a:rPr lang="en-US" altLang="nb-NO" dirty="0" err="1" smtClean="0"/>
              <a:t>buffersystem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er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atså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uavhengig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av</a:t>
            </a:r>
            <a:r>
              <a:rPr lang="en-US" altLang="nb-NO" dirty="0"/>
              <a:t/>
            </a:r>
            <a:br>
              <a:rPr lang="en-US" altLang="nb-NO" dirty="0"/>
            </a:br>
            <a:r>
              <a:rPr lang="en-US" altLang="nb-NO" dirty="0" err="1" smtClean="0"/>
              <a:t>fortynning</a:t>
            </a:r>
            <a:r>
              <a:rPr lang="en-US" altLang="nb-NO" dirty="0" smtClean="0"/>
              <a:t> (</a:t>
            </a:r>
            <a:r>
              <a:rPr lang="en-US" altLang="nb-NO" dirty="0" err="1" smtClean="0"/>
              <a:t>rimelige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mengder</a:t>
            </a:r>
            <a:r>
              <a:rPr lang="en-US" altLang="nb-NO" dirty="0" smtClean="0"/>
              <a:t>)</a:t>
            </a:r>
            <a:endParaRPr lang="en-US" altLang="nb-NO" dirty="0"/>
          </a:p>
        </p:txBody>
      </p:sp>
    </p:spTree>
    <p:extLst>
      <p:ext uri="{BB962C8B-B14F-4D97-AF65-F5344CB8AC3E}">
        <p14:creationId xmlns:p14="http://schemas.microsoft.com/office/powerpoint/2010/main" val="21548049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smtClean="0"/>
              <a:t>Le Châtelier’s prinsipp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nb-NO" smtClean="0"/>
              <a:t>	“</a:t>
            </a:r>
            <a:r>
              <a:rPr lang="nb-NO" altLang="nb-NO" smtClean="0"/>
              <a:t>Et system i likevekt reagerer på en ytre påvirkning (som endring i trykk, temperatur, konsentrasjon) ved å lage en ny likevekt som motvirker den ytre påvirkning.</a:t>
            </a:r>
            <a:r>
              <a:rPr lang="en-US" altLang="nb-NO" smtClean="0"/>
              <a:t>”</a:t>
            </a:r>
            <a:endParaRPr lang="en-US" altLang="nb-NO" baseline="3000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573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nb-NO" sz="4000" smtClean="0"/>
              <a:t>Bufferligningen</a:t>
            </a:r>
            <a:endParaRPr lang="en-US" altLang="nb-NO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28938"/>
            <a:ext cx="7467600" cy="2667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nb-NO" altLang="nb-NO" smtClean="0"/>
              <a:t>Hva er pH i en buffer med 0.12 </a:t>
            </a:r>
            <a:r>
              <a:rPr lang="nb-NO" altLang="nb-NO" i="1" smtClean="0"/>
              <a:t>M</a:t>
            </a:r>
            <a:r>
              <a:rPr lang="nb-NO" altLang="nb-NO" smtClean="0"/>
              <a:t> melkesyre, CH</a:t>
            </a:r>
            <a:r>
              <a:rPr lang="nb-NO" altLang="nb-NO" baseline="-25000" smtClean="0"/>
              <a:t>3</a:t>
            </a:r>
            <a:r>
              <a:rPr lang="nb-NO" altLang="nb-NO" smtClean="0"/>
              <a:t>CH(OH)COOH, og </a:t>
            </a:r>
            <a:br>
              <a:rPr lang="nb-NO" altLang="nb-NO" smtClean="0"/>
            </a:br>
            <a:r>
              <a:rPr lang="nb-NO" altLang="nb-NO" smtClean="0"/>
              <a:t>0.10 </a:t>
            </a:r>
            <a:r>
              <a:rPr lang="nb-NO" altLang="nb-NO" i="1" smtClean="0"/>
              <a:t>M</a:t>
            </a:r>
            <a:r>
              <a:rPr lang="nb-NO" altLang="nb-NO" smtClean="0"/>
              <a:t> in natriumlaktat?</a:t>
            </a:r>
            <a:br>
              <a:rPr lang="nb-NO" altLang="nb-NO" smtClean="0"/>
            </a:br>
            <a:r>
              <a:rPr lang="nb-NO" altLang="nb-NO" i="1" smtClean="0"/>
              <a:t>K</a:t>
            </a:r>
            <a:r>
              <a:rPr lang="nb-NO" altLang="nb-NO" i="1" baseline="-25000" smtClean="0"/>
              <a:t>a</a:t>
            </a:r>
            <a:r>
              <a:rPr lang="nb-NO" altLang="nb-NO" smtClean="0"/>
              <a:t> til melkesyre er 1.4 </a:t>
            </a:r>
            <a:r>
              <a:rPr lang="nb-NO" altLang="nb-NO" smtClean="0">
                <a:sym typeface="Symbol" panose="05050102010706020507" pitchFamily="18" charset="2"/>
              </a:rPr>
              <a:t> 10</a:t>
            </a:r>
            <a:r>
              <a:rPr lang="nb-NO" altLang="nb-NO" baseline="30000" smtClean="0">
                <a:sym typeface="Symbol" panose="05050102010706020507" pitchFamily="18" charset="2"/>
              </a:rPr>
              <a:t>−4</a:t>
            </a:r>
            <a:r>
              <a:rPr lang="nb-NO" altLang="nb-NO" smtClean="0">
                <a:sym typeface="Symbol" panose="05050102010706020507" pitchFamily="18" charset="2"/>
              </a:rPr>
              <a:t>.</a:t>
            </a:r>
            <a:endParaRPr lang="nb-NO" altLang="nb-NO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kern="0" dirty="0" err="1">
                <a:solidFill>
                  <a:srgbClr val="C82E32"/>
                </a:solidFill>
                <a:latin typeface="+mj-lt"/>
                <a:ea typeface="+mj-ea"/>
                <a:cs typeface="+mj-cs"/>
              </a:rPr>
              <a:t>Bufferberegninger</a:t>
            </a:r>
            <a:endParaRPr lang="en-US" sz="4400" kern="0" dirty="0">
              <a:solidFill>
                <a:srgbClr val="C82E3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60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nb-NO" sz="4000" smtClean="0"/>
              <a:t>Bufferligningen</a:t>
            </a:r>
            <a:endParaRPr lang="en-US" altLang="nb-NO" smtClean="0"/>
          </a:p>
        </p:txBody>
      </p: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179388" y="2708276"/>
            <a:ext cx="4073525" cy="1077913"/>
            <a:chOff x="1138" y="1680"/>
            <a:chExt cx="2566" cy="679"/>
          </a:xfrm>
        </p:grpSpPr>
        <p:sp>
          <p:nvSpPr>
            <p:cNvPr id="37902" name="Rectangle 5"/>
            <p:cNvSpPr>
              <a:spLocks noChangeArrowheads="1"/>
            </p:cNvSpPr>
            <p:nvPr/>
          </p:nvSpPr>
          <p:spPr bwMode="auto">
            <a:xfrm>
              <a:off x="1138" y="1834"/>
              <a:ext cx="177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/>
                <a:t>pH = p</a:t>
              </a:r>
              <a:r>
                <a:rPr lang="en-US" altLang="nb-NO" i="1"/>
                <a:t>K</a:t>
              </a:r>
              <a:r>
                <a:rPr lang="en-US" altLang="nb-NO" i="1" baseline="-25000"/>
                <a:t>a</a:t>
              </a:r>
              <a:r>
                <a:rPr lang="en-US" altLang="nb-NO"/>
                <a:t> + log</a:t>
              </a:r>
            </a:p>
          </p:txBody>
        </p:sp>
        <p:grpSp>
          <p:nvGrpSpPr>
            <p:cNvPr id="37903" name="Group 6"/>
            <p:cNvGrpSpPr>
              <a:grpSpLocks/>
            </p:cNvGrpSpPr>
            <p:nvPr/>
          </p:nvGrpSpPr>
          <p:grpSpPr bwMode="auto">
            <a:xfrm>
              <a:off x="2880" y="1680"/>
              <a:ext cx="824" cy="679"/>
              <a:chOff x="3100" y="1561"/>
              <a:chExt cx="824" cy="679"/>
            </a:xfrm>
          </p:grpSpPr>
          <p:sp>
            <p:nvSpPr>
              <p:cNvPr id="37904" name="Rectangle 7"/>
              <p:cNvSpPr>
                <a:spLocks noChangeArrowheads="1"/>
              </p:cNvSpPr>
              <p:nvPr/>
            </p:nvSpPr>
            <p:spPr bwMode="auto">
              <a:xfrm>
                <a:off x="3105" y="1561"/>
                <a:ext cx="819" cy="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dirty="0" smtClean="0"/>
                  <a:t>[base]</a:t>
                </a:r>
                <a:endParaRPr lang="en-US" altLang="nb-NO" dirty="0"/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dirty="0" smtClean="0"/>
                  <a:t>[</a:t>
                </a:r>
                <a:r>
                  <a:rPr lang="en-US" altLang="nb-NO" dirty="0" err="1" smtClean="0"/>
                  <a:t>syre</a:t>
                </a:r>
                <a:r>
                  <a:rPr lang="en-US" altLang="nb-NO" dirty="0" smtClean="0"/>
                  <a:t>]</a:t>
                </a:r>
                <a:endParaRPr lang="en-US" altLang="nb-NO" dirty="0"/>
              </a:p>
            </p:txBody>
          </p:sp>
          <p:sp>
            <p:nvSpPr>
              <p:cNvPr id="37905" name="Line 8"/>
              <p:cNvSpPr>
                <a:spLocks noChangeShapeType="1"/>
              </p:cNvSpPr>
              <p:nvPr/>
            </p:nvSpPr>
            <p:spPr bwMode="auto">
              <a:xfrm>
                <a:off x="3100" y="1920"/>
                <a:ext cx="816" cy="0"/>
              </a:xfrm>
              <a:prstGeom prst="line">
                <a:avLst/>
              </a:prstGeom>
              <a:noFill/>
              <a:ln w="22225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79388" y="3698875"/>
            <a:ext cx="6324600" cy="1066800"/>
            <a:chOff x="1392" y="1824"/>
            <a:chExt cx="3984" cy="672"/>
          </a:xfrm>
        </p:grpSpPr>
        <p:sp>
          <p:nvSpPr>
            <p:cNvPr id="37898" name="Rectangle 11"/>
            <p:cNvSpPr>
              <a:spLocks noChangeArrowheads="1"/>
            </p:cNvSpPr>
            <p:nvPr/>
          </p:nvSpPr>
          <p:spPr bwMode="auto">
            <a:xfrm>
              <a:off x="1392" y="2003"/>
              <a:ext cx="321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>
                  <a:solidFill>
                    <a:schemeClr val="bg1"/>
                  </a:solidFill>
                </a:rPr>
                <a:t>pH </a:t>
              </a:r>
              <a:r>
                <a:rPr lang="en-US" altLang="nb-NO"/>
                <a:t>= </a:t>
              </a:r>
              <a:r>
                <a:rPr lang="en-US" altLang="nb-NO">
                  <a:cs typeface="Arial" panose="020B0604020202020204" pitchFamily="34" charset="0"/>
                </a:rPr>
                <a:t>−</a:t>
              </a:r>
              <a:r>
                <a:rPr lang="en-US" altLang="nb-NO"/>
                <a:t>log (1.4 </a:t>
              </a:r>
              <a:r>
                <a:rPr lang="en-US" altLang="nb-NO">
                  <a:sym typeface="Symbol" panose="05050102010706020507" pitchFamily="18" charset="2"/>
                </a:rPr>
                <a:t> 10</a:t>
              </a:r>
              <a:r>
                <a:rPr lang="en-US" altLang="nb-NO" baseline="30000">
                  <a:cs typeface="Arial" panose="020B0604020202020204" pitchFamily="34" charset="0"/>
                  <a:sym typeface="Symbol" panose="05050102010706020507" pitchFamily="18" charset="2"/>
                </a:rPr>
                <a:t>−</a:t>
              </a:r>
              <a:r>
                <a:rPr lang="en-US" altLang="nb-NO" baseline="30000">
                  <a:sym typeface="Symbol" panose="05050102010706020507" pitchFamily="18" charset="2"/>
                </a:rPr>
                <a:t>4</a:t>
              </a:r>
              <a:r>
                <a:rPr lang="en-US" altLang="nb-NO">
                  <a:sym typeface="Symbol" panose="05050102010706020507" pitchFamily="18" charset="2"/>
                </a:rPr>
                <a:t>)</a:t>
              </a:r>
              <a:r>
                <a:rPr lang="en-US" altLang="nb-NO"/>
                <a:t> + log</a:t>
              </a:r>
            </a:p>
          </p:txBody>
        </p:sp>
        <p:grpSp>
          <p:nvGrpSpPr>
            <p:cNvPr id="37899" name="Group 21"/>
            <p:cNvGrpSpPr>
              <a:grpSpLocks/>
            </p:cNvGrpSpPr>
            <p:nvPr/>
          </p:nvGrpSpPr>
          <p:grpSpPr bwMode="auto">
            <a:xfrm>
              <a:off x="4591" y="1824"/>
              <a:ext cx="785" cy="672"/>
              <a:chOff x="4534" y="1824"/>
              <a:chExt cx="785" cy="672"/>
            </a:xfrm>
          </p:grpSpPr>
          <p:sp>
            <p:nvSpPr>
              <p:cNvPr id="37900" name="Rectangle 13"/>
              <p:cNvSpPr>
                <a:spLocks noChangeArrowheads="1"/>
              </p:cNvSpPr>
              <p:nvPr/>
            </p:nvSpPr>
            <p:spPr bwMode="auto">
              <a:xfrm>
                <a:off x="4534" y="1824"/>
                <a:ext cx="785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/>
                  <a:t>(0.10)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/>
                  <a:t>(0.12)</a:t>
                </a:r>
              </a:p>
            </p:txBody>
          </p:sp>
          <p:sp>
            <p:nvSpPr>
              <p:cNvPr id="37901" name="Line 14"/>
              <p:cNvSpPr>
                <a:spLocks noChangeShapeType="1"/>
              </p:cNvSpPr>
              <p:nvPr/>
            </p:nvSpPr>
            <p:spPr bwMode="auto">
              <a:xfrm>
                <a:off x="4608" y="2183"/>
                <a:ext cx="672" cy="0"/>
              </a:xfrm>
              <a:prstGeom prst="line">
                <a:avLst/>
              </a:prstGeom>
              <a:noFill/>
              <a:ln w="22225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79388" y="4970463"/>
            <a:ext cx="1957387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>
                <a:solidFill>
                  <a:schemeClr val="bg1"/>
                </a:solidFill>
              </a:rPr>
              <a:t>pH</a:t>
            </a:r>
            <a:endParaRPr lang="en-US" altLang="nb-NO"/>
          </a:p>
          <a:p>
            <a:pPr>
              <a:spcBef>
                <a:spcPct val="0"/>
              </a:spcBef>
              <a:buFontTx/>
              <a:buNone/>
            </a:pPr>
            <a:endParaRPr lang="en-US" altLang="nb-NO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>
                <a:solidFill>
                  <a:schemeClr val="bg1"/>
                </a:solidFill>
              </a:rPr>
              <a:t>pH </a:t>
            </a:r>
            <a:r>
              <a:rPr lang="en-US" altLang="nb-NO"/>
              <a:t>= 3.77</a:t>
            </a: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179388" y="4970463"/>
            <a:ext cx="3719512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>
                <a:solidFill>
                  <a:schemeClr val="bg1"/>
                </a:solidFill>
              </a:rPr>
              <a:t>pH </a:t>
            </a:r>
            <a:r>
              <a:rPr lang="en-US" altLang="nb-NO"/>
              <a:t>= 3.85 + (</a:t>
            </a:r>
            <a:r>
              <a:rPr lang="en-US" altLang="nb-NO">
                <a:cs typeface="Arial" panose="020B0604020202020204" pitchFamily="34" charset="0"/>
              </a:rPr>
              <a:t>−</a:t>
            </a:r>
            <a:r>
              <a:rPr lang="en-US" altLang="nb-NO"/>
              <a:t>0.08)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nb-NO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>
                <a:solidFill>
                  <a:schemeClr val="bg1"/>
                </a:solidFill>
              </a:rPr>
              <a:t>pH</a:t>
            </a:r>
            <a:endParaRPr lang="en-US" altLang="nb-NO"/>
          </a:p>
        </p:txBody>
      </p:sp>
      <p:sp>
        <p:nvSpPr>
          <p:cNvPr id="37896" name="Rectangle 3"/>
          <p:cNvSpPr txBox="1">
            <a:spLocks noChangeArrowheads="1"/>
          </p:cNvSpPr>
          <p:nvPr/>
        </p:nvSpPr>
        <p:spPr bwMode="auto">
          <a:xfrm>
            <a:off x="395288" y="1557338"/>
            <a:ext cx="746760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nb-NO" sz="2400" dirty="0" err="1"/>
              <a:t>Hva</a:t>
            </a:r>
            <a:r>
              <a:rPr lang="en-US" altLang="nb-NO" sz="2400" dirty="0"/>
              <a:t> </a:t>
            </a:r>
            <a:r>
              <a:rPr lang="en-US" altLang="nb-NO" sz="2400" dirty="0" err="1"/>
              <a:t>er</a:t>
            </a:r>
            <a:r>
              <a:rPr lang="en-US" altLang="nb-NO" sz="2400" dirty="0"/>
              <a:t> pH </a:t>
            </a:r>
            <a:r>
              <a:rPr lang="en-US" altLang="nb-NO" sz="2400" dirty="0" err="1"/>
              <a:t>i</a:t>
            </a:r>
            <a:r>
              <a:rPr lang="en-US" altLang="nb-NO" sz="2400" dirty="0"/>
              <a:t> </a:t>
            </a:r>
            <a:r>
              <a:rPr lang="en-US" altLang="nb-NO" sz="2400" dirty="0" err="1"/>
              <a:t>en</a:t>
            </a:r>
            <a:r>
              <a:rPr lang="en-US" altLang="nb-NO" sz="2400" dirty="0"/>
              <a:t> buffer med 0.12 M </a:t>
            </a:r>
            <a:r>
              <a:rPr lang="en-US" altLang="nb-NO" sz="2400" dirty="0" err="1"/>
              <a:t>melkesyre</a:t>
            </a:r>
            <a:r>
              <a:rPr lang="en-US" altLang="nb-NO" sz="2400" dirty="0"/>
              <a:t>, CH</a:t>
            </a:r>
            <a:r>
              <a:rPr lang="en-US" altLang="nb-NO" sz="2400" baseline="-25000" dirty="0"/>
              <a:t>3</a:t>
            </a:r>
            <a:r>
              <a:rPr lang="en-US" altLang="nb-NO" sz="2400" dirty="0"/>
              <a:t>CH(OH)COOH, </a:t>
            </a:r>
            <a:r>
              <a:rPr lang="en-US" altLang="nb-NO" sz="2400" dirty="0" err="1"/>
              <a:t>og</a:t>
            </a:r>
            <a:r>
              <a:rPr lang="en-US" altLang="nb-NO" sz="2400" dirty="0"/>
              <a:t> 0.10 </a:t>
            </a:r>
            <a:r>
              <a:rPr lang="en-US" altLang="nb-NO" sz="2400" dirty="0" smtClean="0"/>
              <a:t>M </a:t>
            </a:r>
            <a:r>
              <a:rPr lang="en-US" altLang="nb-NO" sz="2400" dirty="0" err="1"/>
              <a:t>natriumlaktat</a:t>
            </a:r>
            <a:r>
              <a:rPr lang="en-US" altLang="nb-NO" sz="2400" dirty="0"/>
              <a:t>?</a:t>
            </a:r>
            <a:br>
              <a:rPr lang="en-US" altLang="nb-NO" sz="2400" dirty="0"/>
            </a:br>
            <a:r>
              <a:rPr lang="en-US" altLang="nb-NO" sz="2400" dirty="0" err="1"/>
              <a:t>Ka</a:t>
            </a:r>
            <a:r>
              <a:rPr lang="en-US" altLang="nb-NO" sz="2400" dirty="0"/>
              <a:t> </a:t>
            </a:r>
            <a:r>
              <a:rPr lang="en-US" altLang="nb-NO" sz="2400" dirty="0" err="1"/>
              <a:t>til</a:t>
            </a:r>
            <a:r>
              <a:rPr lang="en-US" altLang="nb-NO" sz="2400" dirty="0"/>
              <a:t> </a:t>
            </a:r>
            <a:r>
              <a:rPr lang="en-US" altLang="nb-NO" sz="2400" dirty="0" err="1"/>
              <a:t>melkesyre</a:t>
            </a:r>
            <a:r>
              <a:rPr lang="en-US" altLang="nb-NO" sz="2400" dirty="0"/>
              <a:t> </a:t>
            </a:r>
            <a:r>
              <a:rPr lang="en-US" altLang="nb-NO" sz="2400" dirty="0" err="1"/>
              <a:t>er</a:t>
            </a:r>
            <a:r>
              <a:rPr lang="en-US" altLang="nb-NO" sz="2400" dirty="0"/>
              <a:t> 1.4 </a:t>
            </a:r>
            <a:r>
              <a:rPr lang="en-US" altLang="nb-NO" sz="2400" dirty="0">
                <a:sym typeface="Symbol" panose="05050102010706020507" pitchFamily="18" charset="2"/>
              </a:rPr>
              <a:t> 10</a:t>
            </a:r>
            <a:r>
              <a:rPr lang="en-US" altLang="nb-NO" sz="2400" baseline="30000" dirty="0">
                <a:sym typeface="Symbol" panose="05050102010706020507" pitchFamily="18" charset="2"/>
              </a:rPr>
              <a:t>−4</a:t>
            </a:r>
            <a:r>
              <a:rPr lang="en-US" altLang="nb-NO" sz="2400" dirty="0">
                <a:sym typeface="Symbol" panose="05050102010706020507" pitchFamily="18" charset="2"/>
              </a:rPr>
              <a:t>.</a:t>
            </a:r>
            <a:endParaRPr lang="en-US" altLang="nb-NO" sz="2400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kern="0" dirty="0" err="1">
                <a:solidFill>
                  <a:srgbClr val="C82E32"/>
                </a:solidFill>
                <a:latin typeface="+mj-lt"/>
                <a:ea typeface="+mj-ea"/>
                <a:cs typeface="+mj-cs"/>
              </a:rPr>
              <a:t>Bufferberegninger</a:t>
            </a:r>
            <a:endParaRPr lang="en-US" sz="4400" kern="0" dirty="0">
              <a:solidFill>
                <a:srgbClr val="C82E3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9" grpId="0"/>
      <p:bldP spid="184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39939" name="Rektangel 12"/>
          <p:cNvSpPr>
            <a:spLocks noChangeArrowheads="1"/>
          </p:cNvSpPr>
          <p:nvPr/>
        </p:nvSpPr>
        <p:spPr bwMode="auto">
          <a:xfrm>
            <a:off x="0" y="765175"/>
            <a:ext cx="309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400">
                <a:solidFill>
                  <a:srgbClr val="CC3300"/>
                </a:solidFill>
              </a:rPr>
              <a:t>Eksempel: svak base</a:t>
            </a:r>
            <a:endParaRPr lang="nb-NO" altLang="nb-NO" sz="2400">
              <a:solidFill>
                <a:srgbClr val="C00000"/>
              </a:solidFill>
            </a:endParaRPr>
          </a:p>
        </p:txBody>
      </p:sp>
      <p:pic>
        <p:nvPicPr>
          <p:cNvPr id="3994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829627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3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nb-NO" smtClean="0"/>
              <a:t>Bufferberegninger</a:t>
            </a:r>
          </a:p>
        </p:txBody>
      </p:sp>
      <p:sp>
        <p:nvSpPr>
          <p:cNvPr id="39942" name="TekstSylinder 1"/>
          <p:cNvSpPr txBox="1">
            <a:spLocks noChangeArrowheads="1"/>
          </p:cNvSpPr>
          <p:nvPr/>
        </p:nvSpPr>
        <p:spPr bwMode="auto">
          <a:xfrm>
            <a:off x="468313" y="1322388"/>
            <a:ext cx="8313737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2400">
                <a:solidFill>
                  <a:schemeClr val="tx1"/>
                </a:solidFill>
              </a:rPr>
              <a:t>Hvor mange mol NH</a:t>
            </a:r>
            <a:r>
              <a:rPr lang="nb-NO" altLang="nb-NO" sz="2400" baseline="-25000">
                <a:solidFill>
                  <a:schemeClr val="tx1"/>
                </a:solidFill>
              </a:rPr>
              <a:t>4</a:t>
            </a:r>
            <a:r>
              <a:rPr lang="nb-NO" altLang="nb-NO" sz="2400">
                <a:solidFill>
                  <a:schemeClr val="tx1"/>
                </a:solidFill>
              </a:rPr>
              <a:t>Cl må til tilsatt til en løsning av 2.0 L, 0.10 M NH</a:t>
            </a:r>
            <a:r>
              <a:rPr lang="nb-NO" altLang="nb-NO" sz="2400" baseline="-25000">
                <a:solidFill>
                  <a:schemeClr val="tx1"/>
                </a:solidFill>
              </a:rPr>
              <a:t>3</a:t>
            </a:r>
            <a:r>
              <a:rPr lang="nb-NO" altLang="nb-NO" sz="2400">
                <a:solidFill>
                  <a:schemeClr val="tx1"/>
                </a:solidFill>
              </a:rPr>
              <a:t> for å danne en buffer med pH lik 9? </a:t>
            </a:r>
            <a:br>
              <a:rPr lang="nb-NO" altLang="nb-NO" sz="2400">
                <a:solidFill>
                  <a:schemeClr val="tx1"/>
                </a:solidFill>
              </a:rPr>
            </a:br>
            <a:r>
              <a:rPr lang="nb-NO" altLang="nb-NO" sz="2400">
                <a:solidFill>
                  <a:schemeClr val="tx1"/>
                </a:solidFill>
              </a:rPr>
              <a:t>(se bort ifra volumendringer)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smtClean="0"/>
              <a:t>Bufferkapasitet og pH-område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nb-NO" dirty="0" smtClean="0"/>
              <a:t>pH </a:t>
            </a:r>
            <a:r>
              <a:rPr lang="en-US" altLang="nb-NO" dirty="0" err="1" smtClean="0"/>
              <a:t>området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til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en</a:t>
            </a:r>
            <a:r>
              <a:rPr lang="en-US" altLang="nb-NO" dirty="0" smtClean="0"/>
              <a:t> buffer </a:t>
            </a:r>
            <a:r>
              <a:rPr lang="en-US" altLang="nb-NO" dirty="0" err="1" smtClean="0"/>
              <a:t>er</a:t>
            </a:r>
            <a:r>
              <a:rPr lang="en-US" altLang="nb-NO" dirty="0" smtClean="0"/>
              <a:t> der </a:t>
            </a:r>
            <a:r>
              <a:rPr lang="en-US" altLang="nb-NO" dirty="0" err="1" smtClean="0"/>
              <a:t>hvor</a:t>
            </a:r>
            <a:r>
              <a:rPr lang="en-US" altLang="nb-NO" dirty="0" smtClean="0"/>
              <a:t> pH </a:t>
            </a:r>
            <a:r>
              <a:rPr lang="en-US" altLang="nb-NO" dirty="0" err="1" smtClean="0"/>
              <a:t>blir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holdt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tilnærmet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konstant</a:t>
            </a:r>
            <a:r>
              <a:rPr lang="en-US" altLang="nb-NO" dirty="0" smtClean="0"/>
              <a:t>. </a:t>
            </a:r>
            <a:r>
              <a:rPr lang="en-US" altLang="nb-NO" dirty="0" err="1" smtClean="0"/>
              <a:t>Typisk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er</a:t>
            </a:r>
            <a:r>
              <a:rPr lang="en-US" altLang="nb-NO" dirty="0" smtClean="0"/>
              <a:t> pH-</a:t>
            </a:r>
            <a:r>
              <a:rPr lang="en-US" altLang="nb-NO" dirty="0" err="1" smtClean="0"/>
              <a:t>området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p</a:t>
            </a:r>
            <a:r>
              <a:rPr lang="en-US" altLang="nb-NO" i="1" dirty="0" err="1" smtClean="0"/>
              <a:t>K</a:t>
            </a:r>
            <a:r>
              <a:rPr lang="en-US" altLang="nb-NO" i="1" baseline="-25000" dirty="0" err="1" smtClean="0"/>
              <a:t>a</a:t>
            </a:r>
            <a:r>
              <a:rPr lang="en-US" altLang="nb-NO" dirty="0" smtClean="0"/>
              <a:t> ±1</a:t>
            </a:r>
          </a:p>
          <a:p>
            <a:pPr eaLnBrk="1" hangingPunct="1"/>
            <a:r>
              <a:rPr lang="en-US" altLang="nb-NO" dirty="0" smtClean="0"/>
              <a:t>Der best å </a:t>
            </a:r>
            <a:r>
              <a:rPr lang="en-US" altLang="nb-NO" dirty="0" err="1" smtClean="0"/>
              <a:t>velge</a:t>
            </a:r>
            <a:r>
              <a:rPr lang="en-US" altLang="nb-NO" dirty="0" smtClean="0"/>
              <a:t> et </a:t>
            </a:r>
            <a:r>
              <a:rPr lang="en-US" altLang="nb-NO" dirty="0" err="1" smtClean="0"/>
              <a:t>buffersystem</a:t>
            </a:r>
            <a:r>
              <a:rPr lang="en-US" altLang="nb-NO" dirty="0" smtClean="0"/>
              <a:t> med </a:t>
            </a:r>
            <a:r>
              <a:rPr lang="en-US" altLang="nb-NO" dirty="0" err="1" smtClean="0"/>
              <a:t>p</a:t>
            </a:r>
            <a:r>
              <a:rPr lang="en-US" altLang="nb-NO" i="1" dirty="0" err="1" smtClean="0"/>
              <a:t>K</a:t>
            </a:r>
            <a:r>
              <a:rPr lang="en-US" altLang="nb-NO" i="1" baseline="-25000" dirty="0" err="1" smtClean="0"/>
              <a:t>a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nær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ønsket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pH.</a:t>
            </a:r>
            <a:endParaRPr lang="en-US" altLang="nb-NO" dirty="0" smtClean="0"/>
          </a:p>
          <a:p>
            <a:pPr eaLnBrk="1" hangingPunct="1"/>
            <a:r>
              <a:rPr lang="en-US" altLang="nb-NO" dirty="0" smtClean="0"/>
              <a:t>Husk </a:t>
            </a:r>
            <a:r>
              <a:rPr lang="en-US" altLang="nb-NO" dirty="0" err="1" smtClean="0"/>
              <a:t>av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ved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lik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konsentrasjon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av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syre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og</a:t>
            </a:r>
            <a:r>
              <a:rPr lang="en-US" altLang="nb-NO" dirty="0" smtClean="0"/>
              <a:t> base </a:t>
            </a:r>
            <a:r>
              <a:rPr lang="en-US" altLang="nb-NO" dirty="0" err="1" smtClean="0"/>
              <a:t>er</a:t>
            </a:r>
            <a:r>
              <a:rPr lang="en-US" altLang="nb-NO" dirty="0" smtClean="0"/>
              <a:t> pH = </a:t>
            </a:r>
            <a:r>
              <a:rPr lang="en-US" altLang="nb-NO" dirty="0" err="1" smtClean="0"/>
              <a:t>p</a:t>
            </a:r>
            <a:r>
              <a:rPr lang="en-US" altLang="nb-NO" i="1" dirty="0" err="1" smtClean="0"/>
              <a:t>Ka</a:t>
            </a:r>
            <a:r>
              <a:rPr lang="en-US" altLang="nb-NO" dirty="0" smtClean="0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8" y="228600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nb-NO" dirty="0" err="1" smtClean="0"/>
              <a:t>Bufferkapasitet</a:t>
            </a:r>
            <a:endParaRPr lang="en-US" altLang="nb-NO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6" name="Rectangle 4"/>
              <p:cNvSpPr>
                <a:spLocks noChangeArrowheads="1"/>
              </p:cNvSpPr>
              <p:nvPr/>
            </p:nvSpPr>
            <p:spPr bwMode="auto">
              <a:xfrm>
                <a:off x="533400" y="1784350"/>
                <a:ext cx="8077200" cy="4338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457200" indent="-457200">
                  <a:spcBef>
                    <a:spcPct val="0"/>
                  </a:spcBef>
                </a:pPr>
                <a:r>
                  <a:rPr lang="nb-NO" altLang="nb-NO" sz="2800" dirty="0" smtClean="0"/>
                  <a:t>Bufferkapasitet er definert som hvor stor stoffmengde (mol) mye sterk syre/base som kan tilsettes 1 L av en buffer før den ikke lenger er en buffer</a:t>
                </a:r>
              </a:p>
              <a:p>
                <a:pPr marL="1200150" lvl="1" indent="-457200">
                  <a:spcBef>
                    <a:spcPct val="0"/>
                  </a:spcBef>
                </a:pPr>
                <a:r>
                  <a:rPr lang="nb-NO" altLang="nb-NO" sz="2400" dirty="0" smtClean="0"/>
                  <a:t>Altså den kan ikke motstå endringer i pH</a:t>
                </a:r>
              </a:p>
              <a:p>
                <a:pPr marL="1200150" lvl="1" indent="-457200">
                  <a:spcBef>
                    <a:spcPct val="0"/>
                  </a:spcBef>
                </a:pPr>
                <a:r>
                  <a:rPr lang="nb-NO" altLang="nb-NO" sz="2400" dirty="0" smtClean="0"/>
                  <a:t>Kravene til bufferligningen er ikke oppfylt</a:t>
                </a:r>
              </a:p>
              <a:p>
                <a:pPr marL="1200150" lvl="1" indent="-457200">
                  <a:spcBef>
                    <a:spcPct val="0"/>
                  </a:spcBef>
                </a:pPr>
                <a:r>
                  <a:rPr lang="nb-NO" altLang="nb-NO" sz="2400" dirty="0" smtClean="0">
                    <a:sym typeface="Symbol" panose="05050102010706020507" pitchFamily="18" charset="2"/>
                  </a:rPr>
                  <a:t>pH &lt; </a:t>
                </a:r>
                <a:r>
                  <a:rPr lang="nb-NO" altLang="nb-NO" sz="2400" dirty="0" err="1" smtClean="0">
                    <a:sym typeface="Symbol" panose="05050102010706020507" pitchFamily="18" charset="2"/>
                  </a:rPr>
                  <a:t>p</a:t>
                </a:r>
                <a:r>
                  <a:rPr lang="nb-NO" altLang="nb-NO" sz="2400" i="1" dirty="0" err="1" smtClean="0">
                    <a:sym typeface="Symbol" panose="05050102010706020507" pitchFamily="18" charset="2"/>
                  </a:rPr>
                  <a:t>Ka</a:t>
                </a:r>
                <a:r>
                  <a:rPr lang="nb-NO" altLang="nb-NO" sz="2400" dirty="0" smtClean="0">
                    <a:sym typeface="Symbol" panose="05050102010706020507" pitchFamily="18" charset="2"/>
                  </a:rPr>
                  <a:t> -1 eller pH &gt; p</a:t>
                </a:r>
                <a:r>
                  <a:rPr lang="nb-NO" altLang="nb-NO" sz="2400" i="1" dirty="0" smtClean="0">
                    <a:sym typeface="Symbol" panose="05050102010706020507" pitchFamily="18" charset="2"/>
                  </a:rPr>
                  <a:t>Ka</a:t>
                </a:r>
                <a:r>
                  <a:rPr lang="nb-NO" altLang="nb-NO" sz="2400" dirty="0" smtClean="0">
                    <a:sym typeface="Symbol" panose="05050102010706020507" pitchFamily="18" charset="2"/>
                  </a:rPr>
                  <a:t>+1</a:t>
                </a:r>
              </a:p>
              <a:p>
                <a:pPr marL="1200150" lvl="1" indent="-457200"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nb-NO" altLang="nb-NO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0.1</m:t>
                    </m:r>
                    <m:r>
                      <a:rPr lang="nb-NO" altLang="nb-NO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altLang="nb-NO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altLang="nb-NO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nb-NO" altLang="nb-NO" sz="2400" b="0" i="0" smtClean="0">
                                <a:latin typeface="Cambria Math" panose="02040503050406030204" pitchFamily="18" charset="0"/>
                              </a:rPr>
                              <m:t>base</m:t>
                            </m:r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altLang="nb-NO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nb-NO" altLang="nb-NO" sz="2400" b="0" i="0" smtClean="0">
                                <a:latin typeface="Cambria Math" panose="02040503050406030204" pitchFamily="18" charset="0"/>
                              </a:rPr>
                              <m:t>syre</m:t>
                            </m:r>
                          </m:e>
                        </m:d>
                      </m:den>
                    </m:f>
                    <m:r>
                      <m:rPr>
                        <m:nor/>
                      </m:rPr>
                      <a:rPr lang="nb-NO" altLang="nb-NO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nb-NO" altLang="nb-NO" sz="2400" b="0" i="0" smtClean="0">
                        <a:latin typeface="Cambria Math" panose="02040503050406030204" pitchFamily="18" charset="0"/>
                      </a:rPr>
                      <m:t>eller</m:t>
                    </m:r>
                    <m:r>
                      <m:rPr>
                        <m:nor/>
                      </m:rPr>
                      <a:rPr lang="nb-NO" altLang="nb-NO" sz="24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nb-NO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altLang="nb-NO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nb-NO" altLang="nb-NO" sz="2400" b="0" i="0" smtClean="0">
                                <a:latin typeface="Cambria Math" panose="02040503050406030204" pitchFamily="18" charset="0"/>
                              </a:rPr>
                              <m:t>base</m:t>
                            </m:r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altLang="nb-NO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nb-NO" altLang="nb-NO" sz="2400" b="0" i="0" smtClean="0">
                                <a:latin typeface="Cambria Math" panose="02040503050406030204" pitchFamily="18" charset="0"/>
                              </a:rPr>
                              <m:t>syre</m:t>
                            </m:r>
                          </m:e>
                        </m:d>
                      </m:den>
                    </m:f>
                    <m:r>
                      <a:rPr lang="nb-NO" altLang="nb-NO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nb-NO" altLang="nb-NO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endParaRPr lang="en-US" altLang="nb-NO" sz="2400" dirty="0" smtClean="0"/>
              </a:p>
              <a:p>
                <a:pPr marL="1200150" lvl="1" indent="-457200">
                  <a:spcBef>
                    <a:spcPct val="0"/>
                  </a:spcBef>
                </a:pPr>
                <a:endParaRPr lang="nb-NO" altLang="nb-NO" sz="2400" dirty="0" smtClean="0">
                  <a:sym typeface="Symbol" panose="05050102010706020507" pitchFamily="18" charset="2"/>
                </a:endParaRPr>
              </a:p>
              <a:p>
                <a:pPr marL="1200150" lvl="1" indent="-457200">
                  <a:spcBef>
                    <a:spcPct val="0"/>
                  </a:spcBef>
                </a:pPr>
                <a:endParaRPr lang="nb-NO" altLang="nb-NO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5427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784350"/>
                <a:ext cx="8077200" cy="4338624"/>
              </a:xfrm>
              <a:prstGeom prst="rect">
                <a:avLst/>
              </a:prstGeom>
              <a:blipFill rotWithShape="0">
                <a:blip r:embed="rId3"/>
                <a:stretch>
                  <a:fillRect l="-1358" t="-15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34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8" y="228600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nb-NO" dirty="0" err="1" smtClean="0"/>
              <a:t>Bufferkapasitet</a:t>
            </a:r>
            <a:endParaRPr lang="en-US" altLang="nb-NO" dirty="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533400" y="1784350"/>
            <a:ext cx="80772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57200" indent="-457200">
              <a:spcBef>
                <a:spcPct val="0"/>
              </a:spcBef>
            </a:pPr>
            <a:r>
              <a:rPr lang="nb-NO" altLang="nb-NO" sz="2800" dirty="0" smtClean="0"/>
              <a:t>Fra den omformede bufferligningen</a:t>
            </a:r>
            <a:br>
              <a:rPr lang="nb-NO" altLang="nb-NO" sz="2800" dirty="0" smtClean="0"/>
            </a:br>
            <a:r>
              <a:rPr lang="nb-NO" altLang="nb-NO" sz="2800" dirty="0" smtClean="0"/>
              <a:t/>
            </a:r>
            <a:br>
              <a:rPr lang="nb-NO" altLang="nb-NO" sz="2800" dirty="0" smtClean="0"/>
            </a:br>
            <a:r>
              <a:rPr lang="nb-NO" altLang="nb-NO" sz="2800" dirty="0" smtClean="0"/>
              <a:t/>
            </a:r>
            <a:br>
              <a:rPr lang="nb-NO" altLang="nb-NO" sz="2800" dirty="0" smtClean="0"/>
            </a:br>
            <a:r>
              <a:rPr lang="nb-NO" altLang="nb-NO" sz="2800" dirty="0" smtClean="0"/>
              <a:t/>
            </a:r>
            <a:br>
              <a:rPr lang="nb-NO" altLang="nb-NO" sz="2800" dirty="0" smtClean="0"/>
            </a:br>
            <a:r>
              <a:rPr lang="nb-NO" altLang="nb-NO" sz="2800" dirty="0" smtClean="0"/>
              <a:t>ser vi at bufferkapasiteten ikke er uavhengig av konsentrasjon.</a:t>
            </a:r>
          </a:p>
          <a:p>
            <a:pPr marL="457200" indent="-457200">
              <a:spcBef>
                <a:spcPct val="0"/>
              </a:spcBef>
            </a:pPr>
            <a:r>
              <a:rPr lang="nb-NO" altLang="nb-NO" sz="2800" dirty="0" smtClean="0"/>
              <a:t>Ved fortynning så vil bufferkapasiteten gå ned for det er </a:t>
            </a:r>
            <a:r>
              <a:rPr lang="nb-NO" altLang="nb-NO" sz="2800" dirty="0" err="1" smtClean="0"/>
              <a:t>fære</a:t>
            </a:r>
            <a:r>
              <a:rPr lang="nb-NO" altLang="nb-NO" sz="2800" dirty="0" smtClean="0"/>
              <a:t> mol syre/base </a:t>
            </a:r>
            <a:r>
              <a:rPr lang="nb-NO" altLang="nb-NO" sz="2800" u="sng" dirty="0" smtClean="0"/>
              <a:t>per liter</a:t>
            </a:r>
            <a:r>
              <a:rPr lang="nb-NO" altLang="nb-NO" sz="2800" dirty="0" smtClean="0"/>
              <a:t> buffer</a:t>
            </a:r>
          </a:p>
          <a:p>
            <a:pPr marL="1200150" lvl="1" indent="-457200">
              <a:spcBef>
                <a:spcPct val="0"/>
              </a:spcBef>
            </a:pPr>
            <a:endParaRPr lang="nb-NO" altLang="nb-NO" sz="2400" dirty="0" smtClean="0">
              <a:sym typeface="Symbol" panose="05050102010706020507" pitchFamily="18" charset="2"/>
            </a:endParaRPr>
          </a:p>
          <a:p>
            <a:pPr marL="1200150" lvl="1" indent="-457200">
              <a:spcBef>
                <a:spcPct val="0"/>
              </a:spcBef>
            </a:pPr>
            <a:endParaRPr lang="nb-NO" altLang="nb-NO" sz="2400" dirty="0">
              <a:sym typeface="Symbol" panose="05050102010706020507" pitchFamily="18" charset="2"/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267744" y="2390524"/>
            <a:ext cx="3970339" cy="1073317"/>
            <a:chOff x="1344" y="2487"/>
            <a:chExt cx="2501" cy="650"/>
          </a:xfrm>
        </p:grpSpPr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344" y="2554"/>
              <a:ext cx="177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dirty="0"/>
                <a:t>pH = </a:t>
              </a:r>
              <a:r>
                <a:rPr lang="en-US" altLang="nb-NO" dirty="0" err="1"/>
                <a:t>p</a:t>
              </a:r>
              <a:r>
                <a:rPr lang="en-US" altLang="nb-NO" i="1" dirty="0" err="1"/>
                <a:t>K</a:t>
              </a:r>
              <a:r>
                <a:rPr lang="en-US" altLang="nb-NO" i="1" baseline="-25000" dirty="0" err="1"/>
                <a:t>a</a:t>
              </a:r>
              <a:r>
                <a:rPr lang="en-US" altLang="nb-NO" dirty="0"/>
                <a:t> + log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13"/>
                <p:cNvSpPr>
                  <a:spLocks noChangeArrowheads="1"/>
                </p:cNvSpPr>
                <p:nvPr/>
              </p:nvSpPr>
              <p:spPr bwMode="auto">
                <a:xfrm>
                  <a:off x="3068" y="2487"/>
                  <a:ext cx="777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nb-NO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nb-NO" altLang="nb-NO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altLang="nb-NO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nb-NO" altLang="nb-NO" b="0" i="1" dirty="0" smtClean="0">
                                    <a:latin typeface="Cambria Math" panose="02040503050406030204" pitchFamily="18" charset="0"/>
                                  </a:rPr>
                                  <m:t>𝑏𝑎𝑠𝑒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nb-NO" altLang="nb-NO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altLang="nb-NO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nb-NO" altLang="nb-NO" b="0" i="1" dirty="0" smtClean="0">
                                    <a:latin typeface="Cambria Math" panose="02040503050406030204" pitchFamily="18" charset="0"/>
                                  </a:rPr>
                                  <m:t>𝑠𝑦𝑟𝑒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altLang="nb-NO" dirty="0"/>
                </a:p>
              </p:txBody>
            </p:sp>
          </mc:Choice>
          <mc:Fallback xmlns="">
            <p:sp>
              <p:nvSpPr>
                <p:cNvPr id="7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68" y="2487"/>
                  <a:ext cx="777" cy="65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71279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nb-NO" smtClean="0"/>
              <a:t>Når en sterk syre eller base blir tilsatt en buffer…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600200"/>
            <a:ext cx="5327650" cy="1219200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en-US" altLang="nb-NO" sz="2800" smtClean="0"/>
              <a:t>…å anta at all sterk syre eller </a:t>
            </a:r>
            <a:br>
              <a:rPr lang="en-US" altLang="nb-NO" sz="2800" smtClean="0"/>
            </a:br>
            <a:r>
              <a:rPr lang="en-US" altLang="nb-NO" sz="2800" smtClean="0"/>
              <a:t>base blir brukt i reaksjonen</a:t>
            </a:r>
          </a:p>
        </p:txBody>
      </p:sp>
      <p:pic>
        <p:nvPicPr>
          <p:cNvPr id="44037" name="Picture 10" descr="17_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5"/>
          <a:stretch>
            <a:fillRect/>
          </a:stretch>
        </p:blipFill>
        <p:spPr>
          <a:xfrm>
            <a:off x="958850" y="3048000"/>
            <a:ext cx="7224713" cy="23622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nb-NO" sz="3600" smtClean="0"/>
              <a:t>Tilsetting av sterkt syre eller base til en buffer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24300" y="1989138"/>
            <a:ext cx="5219700" cy="4114800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nb-NO" altLang="nb-NO" sz="2800" smtClean="0"/>
              <a:t>Gjør rede for hvordan nøytraliseringen påvirker megnde av den svake syren og korreponderende base.</a:t>
            </a:r>
            <a:br>
              <a:rPr lang="nb-NO" altLang="nb-NO" sz="2800" smtClean="0"/>
            </a:br>
            <a:endParaRPr lang="nb-NO" altLang="nb-NO" sz="2800" smtClean="0"/>
          </a:p>
          <a:p>
            <a:pPr marL="533400" indent="-533400" eaLnBrk="1" hangingPunct="1">
              <a:buFontTx/>
              <a:buAutoNum type="arabicPeriod"/>
            </a:pPr>
            <a:r>
              <a:rPr lang="nb-NO" altLang="nb-NO" sz="2800" smtClean="0"/>
              <a:t>Bruk bufferligningen til å bestemme pH i den nye løsningen</a:t>
            </a:r>
          </a:p>
        </p:txBody>
      </p:sp>
      <p:pic>
        <p:nvPicPr>
          <p:cNvPr id="46085" name="Picture 5" descr="17_03-01U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0"/>
          <a:stretch>
            <a:fillRect/>
          </a:stretch>
        </p:blipFill>
        <p:spPr>
          <a:xfrm>
            <a:off x="0" y="1916113"/>
            <a:ext cx="2195513" cy="4230687"/>
          </a:xfrm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35528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5850"/>
            <a:ext cx="3648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429000"/>
            <a:ext cx="990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16338"/>
            <a:ext cx="35433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052513"/>
            <a:ext cx="3530600" cy="863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smtClean="0"/>
              <a:t>Beregne endring i pH i buffesystem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b-NO" altLang="nb-NO" smtClean="0"/>
              <a:t>	En buffer består av 0.300 mol HC</a:t>
            </a:r>
            <a:r>
              <a:rPr lang="nb-NO" altLang="nb-NO" baseline="-25000" smtClean="0"/>
              <a:t>2</a:t>
            </a:r>
            <a:r>
              <a:rPr lang="nb-NO" altLang="nb-NO" smtClean="0"/>
              <a:t>H</a:t>
            </a:r>
            <a:r>
              <a:rPr lang="nb-NO" altLang="nb-NO" baseline="-25000" smtClean="0"/>
              <a:t>3</a:t>
            </a:r>
            <a:r>
              <a:rPr lang="nb-NO" altLang="nb-NO" smtClean="0"/>
              <a:t>O</a:t>
            </a:r>
            <a:r>
              <a:rPr lang="nb-NO" altLang="nb-NO" baseline="-25000" smtClean="0"/>
              <a:t>2</a:t>
            </a:r>
            <a:r>
              <a:rPr lang="nb-NO" altLang="nb-NO" smtClean="0"/>
              <a:t> og 0.300 mol NaC</a:t>
            </a:r>
            <a:r>
              <a:rPr lang="nb-NO" altLang="nb-NO" baseline="-25000" smtClean="0"/>
              <a:t>2</a:t>
            </a:r>
            <a:r>
              <a:rPr lang="nb-NO" altLang="nb-NO" smtClean="0"/>
              <a:t>H</a:t>
            </a:r>
            <a:r>
              <a:rPr lang="nb-NO" altLang="nb-NO" baseline="-25000" smtClean="0"/>
              <a:t>3</a:t>
            </a:r>
            <a:r>
              <a:rPr lang="nb-NO" altLang="nb-NO" smtClean="0"/>
              <a:t>O</a:t>
            </a:r>
            <a:r>
              <a:rPr lang="nb-NO" altLang="nb-NO" baseline="-25000" smtClean="0"/>
              <a:t>2</a:t>
            </a:r>
            <a:r>
              <a:rPr lang="nb-NO" altLang="nb-NO" smtClean="0"/>
              <a:t> i 1.00 L ferdig løsning. pH i bufferen er 4.74. Til denne løsningen blir 0.020 mol NaOH tilsatt. Beregn pH til den nye løsningen. Se bort ifra eventuelle volumendringer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smtClean="0"/>
              <a:t>Beregne endring i pH i buffesystem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1981200"/>
            <a:ext cx="8305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nb-NO" smtClean="0"/>
              <a:t>	Før reaksjonen har vi, </a:t>
            </a:r>
          </a:p>
          <a:p>
            <a:pPr algn="ctr" eaLnBrk="1" hangingPunct="1">
              <a:buFontTx/>
              <a:buNone/>
            </a:pPr>
            <a:r>
              <a:rPr lang="en-US" altLang="nb-NO" smtClean="0"/>
              <a:t>mol HC</a:t>
            </a:r>
            <a:r>
              <a:rPr lang="en-US" altLang="nb-NO" baseline="-25000" smtClean="0"/>
              <a:t>2</a:t>
            </a:r>
            <a:r>
              <a:rPr lang="en-US" altLang="nb-NO" smtClean="0"/>
              <a:t>H</a:t>
            </a:r>
            <a:r>
              <a:rPr lang="en-US" altLang="nb-NO" baseline="-25000" smtClean="0"/>
              <a:t>3</a:t>
            </a:r>
            <a:r>
              <a:rPr lang="en-US" altLang="nb-NO" smtClean="0"/>
              <a:t>O</a:t>
            </a:r>
            <a:r>
              <a:rPr lang="en-US" altLang="nb-NO" baseline="-25000" smtClean="0"/>
              <a:t>2</a:t>
            </a:r>
            <a:r>
              <a:rPr lang="en-US" altLang="nb-NO" smtClean="0"/>
              <a:t> = mol C</a:t>
            </a:r>
            <a:r>
              <a:rPr lang="en-US" altLang="nb-NO" baseline="-25000" smtClean="0"/>
              <a:t>2</a:t>
            </a:r>
            <a:r>
              <a:rPr lang="en-US" altLang="nb-NO" smtClean="0"/>
              <a:t>H</a:t>
            </a:r>
            <a:r>
              <a:rPr lang="en-US" altLang="nb-NO" baseline="-25000" smtClean="0"/>
              <a:t>3</a:t>
            </a:r>
            <a:r>
              <a:rPr lang="en-US" altLang="nb-NO" smtClean="0"/>
              <a:t>O</a:t>
            </a:r>
            <a:r>
              <a:rPr lang="en-US" altLang="nb-NO" baseline="-25000" smtClean="0"/>
              <a:t>2</a:t>
            </a:r>
            <a:r>
              <a:rPr lang="en-US" altLang="nb-NO" baseline="30000" smtClean="0"/>
              <a:t>−</a:t>
            </a:r>
            <a:endParaRPr lang="en-US" altLang="nb-NO" smtClean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nb-NO" smtClean="0">
                <a:cs typeface="Arial" panose="020B0604020202020204" pitchFamily="34" charset="0"/>
              </a:rPr>
              <a:t>	og derfor</a:t>
            </a:r>
            <a:endParaRPr lang="en-US" altLang="nb-NO" smtClean="0"/>
          </a:p>
          <a:p>
            <a:pPr algn="ctr" eaLnBrk="1" hangingPunct="1">
              <a:buFontTx/>
              <a:buNone/>
            </a:pPr>
            <a:r>
              <a:rPr lang="en-US" altLang="nb-NO" smtClean="0"/>
              <a:t>pH = p</a:t>
            </a:r>
            <a:r>
              <a:rPr lang="en-US" altLang="nb-NO" i="1" smtClean="0"/>
              <a:t>K</a:t>
            </a:r>
            <a:r>
              <a:rPr lang="en-US" altLang="nb-NO" i="1" baseline="-25000" smtClean="0"/>
              <a:t>a</a:t>
            </a:r>
            <a:r>
              <a:rPr lang="en-US" altLang="nb-NO" smtClean="0"/>
              <a:t> = </a:t>
            </a:r>
            <a:r>
              <a:rPr lang="en-US" altLang="nb-NO" smtClean="0">
                <a:cs typeface="Arial" panose="020B0604020202020204" pitchFamily="34" charset="0"/>
              </a:rPr>
              <a:t>−</a:t>
            </a:r>
            <a:r>
              <a:rPr lang="en-US" altLang="nb-NO" smtClean="0"/>
              <a:t>log (1.8 </a:t>
            </a:r>
            <a:r>
              <a:rPr lang="en-US" altLang="nb-NO" smtClean="0">
                <a:sym typeface="Symbol" panose="05050102010706020507" pitchFamily="18" charset="2"/>
              </a:rPr>
              <a:t> 10</a:t>
            </a:r>
            <a:r>
              <a:rPr lang="en-US" altLang="nb-NO" baseline="30000" smtClean="0">
                <a:cs typeface="Arial" panose="020B0604020202020204" pitchFamily="34" charset="0"/>
                <a:sym typeface="Symbol" panose="05050102010706020507" pitchFamily="18" charset="2"/>
              </a:rPr>
              <a:t>−</a:t>
            </a:r>
            <a:r>
              <a:rPr lang="en-US" altLang="nb-NO" baseline="30000" smtClean="0">
                <a:sym typeface="Symbol" panose="05050102010706020507" pitchFamily="18" charset="2"/>
              </a:rPr>
              <a:t>5</a:t>
            </a:r>
            <a:r>
              <a:rPr lang="en-US" altLang="nb-NO" smtClean="0">
                <a:sym typeface="Symbol" panose="05050102010706020507" pitchFamily="18" charset="2"/>
              </a:rPr>
              <a:t>) = 4.74</a:t>
            </a:r>
            <a:endParaRPr lang="en-US" altLang="nb-NO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nb-NO" smtClean="0"/>
              <a:t>Fellesioneffekten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981075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nb-NO" smtClean="0"/>
              <a:t>Gitt en løsning av eddiksyre:</a:t>
            </a:r>
          </a:p>
          <a:p>
            <a:pPr eaLnBrk="1" hangingPunct="1"/>
            <a:endParaRPr lang="en-US" altLang="nb-NO" smtClean="0"/>
          </a:p>
          <a:p>
            <a:pPr eaLnBrk="1" hangingPunct="1"/>
            <a:endParaRPr lang="en-US" altLang="nb-NO" smtClean="0"/>
          </a:p>
          <a:p>
            <a:pPr eaLnBrk="1" hangingPunct="1"/>
            <a:r>
              <a:rPr lang="en-US" altLang="nb-NO" smtClean="0"/>
              <a:t>Dersom acetat/etanationet, </a:t>
            </a:r>
            <a:r>
              <a:rPr lang="en-US" altLang="nb-NO" smtClean="0">
                <a:sym typeface="Symbol" panose="05050102010706020507" pitchFamily="18" charset="2"/>
              </a:rPr>
              <a:t>CH</a:t>
            </a:r>
            <a:r>
              <a:rPr lang="en-US" altLang="nb-NO" baseline="-25000" smtClean="0">
                <a:sym typeface="Symbol" panose="05050102010706020507" pitchFamily="18" charset="2"/>
              </a:rPr>
              <a:t>3</a:t>
            </a:r>
            <a:r>
              <a:rPr lang="en-US" altLang="nb-NO" smtClean="0">
                <a:sym typeface="Symbol" panose="05050102010706020507" pitchFamily="18" charset="2"/>
              </a:rPr>
              <a:t>COO</a:t>
            </a:r>
            <a:r>
              <a:rPr lang="en-US" altLang="nb-NO" baseline="30000" smtClean="0">
                <a:cs typeface="Arial" panose="020B0604020202020204" pitchFamily="34" charset="0"/>
                <a:sym typeface="Symbol" panose="05050102010706020507" pitchFamily="18" charset="2"/>
              </a:rPr>
              <a:t>−</a:t>
            </a:r>
            <a:r>
              <a:rPr lang="en-US" altLang="nb-NO" smtClean="0"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en-US" altLang="nb-NO" smtClean="0"/>
              <a:t> blir tilført løsningen vil likevekten, etter Le Châtelier prinsipp, gå mot venstre.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5288" y="1971675"/>
            <a:ext cx="8415337" cy="457200"/>
            <a:chOff x="205" y="1872"/>
            <a:chExt cx="5301" cy="288"/>
          </a:xfrm>
        </p:grpSpPr>
        <p:sp>
          <p:nvSpPr>
            <p:cNvPr id="7174" name="Rectangle 5"/>
            <p:cNvSpPr>
              <a:spLocks noChangeArrowheads="1"/>
            </p:cNvSpPr>
            <p:nvPr/>
          </p:nvSpPr>
          <p:spPr bwMode="auto">
            <a:xfrm>
              <a:off x="205" y="1872"/>
              <a:ext cx="20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400"/>
                <a:t>CH</a:t>
              </a:r>
              <a:r>
                <a:rPr lang="en-US" altLang="nb-NO" sz="2400" baseline="-25000"/>
                <a:t>3</a:t>
              </a:r>
              <a:r>
                <a:rPr lang="en-US" altLang="nb-NO" sz="2400"/>
                <a:t>COOH</a:t>
              </a:r>
              <a:r>
                <a:rPr lang="en-US" altLang="nb-NO" sz="1800"/>
                <a:t>(</a:t>
              </a:r>
              <a:r>
                <a:rPr lang="en-US" altLang="nb-NO" sz="1800" i="1"/>
                <a:t>aq</a:t>
              </a:r>
              <a:r>
                <a:rPr lang="en-US" altLang="nb-NO" sz="1800"/>
                <a:t>)</a:t>
              </a:r>
              <a:r>
                <a:rPr lang="en-US" altLang="nb-NO" sz="2400"/>
                <a:t> + H</a:t>
              </a:r>
              <a:r>
                <a:rPr lang="en-US" altLang="nb-NO" sz="2400" baseline="-25000"/>
                <a:t>2</a:t>
              </a:r>
              <a:r>
                <a:rPr lang="en-US" altLang="nb-NO" sz="2400"/>
                <a:t>O</a:t>
              </a:r>
              <a:r>
                <a:rPr lang="en-US" altLang="nb-NO" sz="1800"/>
                <a:t>(</a:t>
              </a:r>
              <a:r>
                <a:rPr lang="en-US" altLang="nb-NO" sz="1800" i="1"/>
                <a:t>l</a:t>
              </a:r>
              <a:r>
                <a:rPr lang="en-US" altLang="nb-NO" sz="1800"/>
                <a:t>)</a:t>
              </a:r>
              <a:endParaRPr lang="en-US" altLang="nb-NO" sz="2000">
                <a:sym typeface="Symbol" panose="05050102010706020507" pitchFamily="18" charset="2"/>
              </a:endParaRPr>
            </a:p>
          </p:txBody>
        </p:sp>
        <p:sp>
          <p:nvSpPr>
            <p:cNvPr id="7175" name="Rectangle 7"/>
            <p:cNvSpPr>
              <a:spLocks noChangeArrowheads="1"/>
            </p:cNvSpPr>
            <p:nvPr/>
          </p:nvSpPr>
          <p:spPr bwMode="auto">
            <a:xfrm>
              <a:off x="3373" y="1872"/>
              <a:ext cx="21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400">
                  <a:sym typeface="Symbol" panose="05050102010706020507" pitchFamily="18" charset="2"/>
                </a:rPr>
                <a:t>H</a:t>
              </a:r>
              <a:r>
                <a:rPr lang="en-US" altLang="nb-NO" sz="2400" baseline="-25000">
                  <a:sym typeface="Symbol" panose="05050102010706020507" pitchFamily="18" charset="2"/>
                </a:rPr>
                <a:t>3</a:t>
              </a:r>
              <a:r>
                <a:rPr lang="en-US" altLang="nb-NO" sz="2400">
                  <a:sym typeface="Symbol" panose="05050102010706020507" pitchFamily="18" charset="2"/>
                </a:rPr>
                <a:t>O</a:t>
              </a:r>
              <a:r>
                <a:rPr lang="en-US" altLang="nb-NO" sz="2400" baseline="30000">
                  <a:sym typeface="Symbol" panose="05050102010706020507" pitchFamily="18" charset="2"/>
                </a:rPr>
                <a:t>+</a:t>
              </a:r>
              <a:r>
                <a:rPr lang="en-US" altLang="nb-NO" sz="1800">
                  <a:sym typeface="Symbol" panose="05050102010706020507" pitchFamily="18" charset="2"/>
                </a:rPr>
                <a:t>(</a:t>
              </a:r>
              <a:r>
                <a:rPr lang="en-US" altLang="nb-NO" sz="1800" i="1">
                  <a:sym typeface="Symbol" panose="05050102010706020507" pitchFamily="18" charset="2"/>
                </a:rPr>
                <a:t>aq</a:t>
              </a:r>
              <a:r>
                <a:rPr lang="en-US" altLang="nb-NO" sz="1800">
                  <a:sym typeface="Symbol" panose="05050102010706020507" pitchFamily="18" charset="2"/>
                </a:rPr>
                <a:t>)</a:t>
              </a:r>
              <a:r>
                <a:rPr lang="en-US" altLang="nb-NO" sz="2000">
                  <a:sym typeface="Symbol" panose="05050102010706020507" pitchFamily="18" charset="2"/>
                </a:rPr>
                <a:t> </a:t>
              </a:r>
              <a:r>
                <a:rPr lang="en-US" altLang="nb-NO" sz="2400">
                  <a:sym typeface="Symbol" panose="05050102010706020507" pitchFamily="18" charset="2"/>
                </a:rPr>
                <a:t>+ CH</a:t>
              </a:r>
              <a:r>
                <a:rPr lang="en-US" altLang="nb-NO" sz="2400" baseline="-25000">
                  <a:sym typeface="Symbol" panose="05050102010706020507" pitchFamily="18" charset="2"/>
                </a:rPr>
                <a:t>3</a:t>
              </a:r>
              <a:r>
                <a:rPr lang="en-US" altLang="nb-NO" sz="2400">
                  <a:sym typeface="Symbol" panose="05050102010706020507" pitchFamily="18" charset="2"/>
                </a:rPr>
                <a:t>COO</a:t>
              </a:r>
              <a:r>
                <a:rPr lang="en-US" altLang="nb-NO" sz="2400" baseline="30000">
                  <a:cs typeface="Arial" panose="020B0604020202020204" pitchFamily="34" charset="0"/>
                  <a:sym typeface="Symbol" panose="05050102010706020507" pitchFamily="18" charset="2"/>
                </a:rPr>
                <a:t>−</a:t>
              </a:r>
              <a:r>
                <a:rPr lang="en-US" altLang="nb-NO" sz="1800">
                  <a:sym typeface="Symbol" panose="05050102010706020507" pitchFamily="18" charset="2"/>
                </a:rPr>
                <a:t>(</a:t>
              </a:r>
              <a:r>
                <a:rPr lang="en-US" altLang="nb-NO" sz="1800" i="1">
                  <a:sym typeface="Symbol" panose="05050102010706020507" pitchFamily="18" charset="2"/>
                </a:rPr>
                <a:t>aq)</a:t>
              </a:r>
              <a:endParaRPr lang="en-US" altLang="nb-NO" sz="2000">
                <a:sym typeface="Symbol" panose="05050102010706020507" pitchFamily="18" charset="2"/>
              </a:endParaRPr>
            </a:p>
          </p:txBody>
        </p:sp>
        <p:pic>
          <p:nvPicPr>
            <p:cNvPr id="7176" name="Picture 8" descr="equilibr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1" y="1940"/>
              <a:ext cx="1000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" y="228600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nb-NO" dirty="0" err="1" smtClean="0"/>
              <a:t>Beregne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endring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i</a:t>
            </a:r>
            <a:r>
              <a:rPr lang="en-US" altLang="nb-NO" dirty="0" smtClean="0"/>
              <a:t> pH </a:t>
            </a:r>
            <a:r>
              <a:rPr lang="en-US" altLang="nb-NO" dirty="0" err="1" smtClean="0"/>
              <a:t>i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buffesystem</a:t>
            </a:r>
            <a:endParaRPr lang="en-US" altLang="nb-NO" dirty="0" smtClean="0"/>
          </a:p>
        </p:txBody>
      </p:sp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952500" y="1876425"/>
            <a:ext cx="7239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400"/>
              <a:t>0.020 mol NaOH vil reagere med 0.020 mol av eddiksyre: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nb-NO" sz="24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2400"/>
              <a:t>HC</a:t>
            </a:r>
            <a:r>
              <a:rPr lang="en-US" altLang="nb-NO" sz="2400" baseline="-25000"/>
              <a:t>2</a:t>
            </a:r>
            <a:r>
              <a:rPr lang="en-US" altLang="nb-NO" sz="2400"/>
              <a:t>H</a:t>
            </a:r>
            <a:r>
              <a:rPr lang="en-US" altLang="nb-NO" sz="2400" baseline="-25000"/>
              <a:t>3</a:t>
            </a:r>
            <a:r>
              <a:rPr lang="en-US" altLang="nb-NO" sz="2400"/>
              <a:t>O</a:t>
            </a:r>
            <a:r>
              <a:rPr lang="en-US" altLang="nb-NO" sz="2400" baseline="-25000"/>
              <a:t>2</a:t>
            </a:r>
            <a:r>
              <a:rPr lang="en-US" altLang="nb-NO" sz="1800"/>
              <a:t>(</a:t>
            </a:r>
            <a:r>
              <a:rPr lang="en-US" altLang="nb-NO" sz="1800" i="1"/>
              <a:t>aq</a:t>
            </a:r>
            <a:r>
              <a:rPr lang="en-US" altLang="nb-NO" sz="1800"/>
              <a:t>)</a:t>
            </a:r>
            <a:r>
              <a:rPr lang="en-US" altLang="nb-NO" sz="2400"/>
              <a:t> + OH</a:t>
            </a:r>
            <a:r>
              <a:rPr lang="en-US" altLang="nb-NO" sz="2400" baseline="30000">
                <a:cs typeface="Arial" panose="020B0604020202020204" pitchFamily="34" charset="0"/>
              </a:rPr>
              <a:t>−</a:t>
            </a:r>
            <a:r>
              <a:rPr lang="en-US" altLang="nb-NO" sz="1800"/>
              <a:t>(</a:t>
            </a:r>
            <a:r>
              <a:rPr lang="en-US" altLang="nb-NO" sz="1800" i="1"/>
              <a:t>aq</a:t>
            </a:r>
            <a:r>
              <a:rPr lang="en-US" altLang="nb-NO" sz="1800"/>
              <a:t>)</a:t>
            </a:r>
            <a:r>
              <a:rPr lang="en-US" altLang="nb-NO" sz="2400"/>
              <a:t> </a:t>
            </a:r>
            <a:r>
              <a:rPr lang="en-US" altLang="nb-NO" sz="2400">
                <a:sym typeface="Symbol" panose="05050102010706020507" pitchFamily="18" charset="2"/>
              </a:rPr>
              <a:t> C</a:t>
            </a:r>
            <a:r>
              <a:rPr lang="en-US" altLang="nb-NO" sz="2400" baseline="-25000">
                <a:sym typeface="Symbol" panose="05050102010706020507" pitchFamily="18" charset="2"/>
              </a:rPr>
              <a:t>2</a:t>
            </a:r>
            <a:r>
              <a:rPr lang="en-US" altLang="nb-NO" sz="2400">
                <a:sym typeface="Symbol" panose="05050102010706020507" pitchFamily="18" charset="2"/>
              </a:rPr>
              <a:t>H</a:t>
            </a:r>
            <a:r>
              <a:rPr lang="en-US" altLang="nb-NO" sz="2400" baseline="-25000">
                <a:sym typeface="Symbol" panose="05050102010706020507" pitchFamily="18" charset="2"/>
              </a:rPr>
              <a:t>3</a:t>
            </a:r>
            <a:r>
              <a:rPr lang="en-US" altLang="nb-NO" sz="2400">
                <a:sym typeface="Symbol" panose="05050102010706020507" pitchFamily="18" charset="2"/>
              </a:rPr>
              <a:t>O</a:t>
            </a:r>
            <a:r>
              <a:rPr lang="en-US" altLang="nb-NO" sz="2400" baseline="-25000">
                <a:sym typeface="Symbol" panose="05050102010706020507" pitchFamily="18" charset="2"/>
              </a:rPr>
              <a:t>2</a:t>
            </a:r>
            <a:r>
              <a:rPr lang="en-US" altLang="nb-NO" sz="2400" baseline="30000">
                <a:cs typeface="Arial" panose="020B0604020202020204" pitchFamily="34" charset="0"/>
                <a:sym typeface="Symbol" panose="05050102010706020507" pitchFamily="18" charset="2"/>
              </a:rPr>
              <a:t>−</a:t>
            </a:r>
            <a:r>
              <a:rPr lang="en-US" altLang="nb-NO" sz="1800">
                <a:sym typeface="Symbol" panose="05050102010706020507" pitchFamily="18" charset="2"/>
              </a:rPr>
              <a:t>(</a:t>
            </a:r>
            <a:r>
              <a:rPr lang="en-US" altLang="nb-NO" sz="1800" i="1">
                <a:sym typeface="Symbol" panose="05050102010706020507" pitchFamily="18" charset="2"/>
              </a:rPr>
              <a:t>aq</a:t>
            </a:r>
            <a:r>
              <a:rPr lang="en-US" altLang="nb-NO" sz="1800">
                <a:sym typeface="Symbol" panose="05050102010706020507" pitchFamily="18" charset="2"/>
              </a:rPr>
              <a:t>)</a:t>
            </a:r>
            <a:r>
              <a:rPr lang="en-US" altLang="nb-NO" sz="2400">
                <a:sym typeface="Symbol" panose="05050102010706020507" pitchFamily="18" charset="2"/>
              </a:rPr>
              <a:t> + H</a:t>
            </a:r>
            <a:r>
              <a:rPr lang="en-US" altLang="nb-NO" sz="2400" baseline="-25000">
                <a:sym typeface="Symbol" panose="05050102010706020507" pitchFamily="18" charset="2"/>
              </a:rPr>
              <a:t>2</a:t>
            </a:r>
            <a:r>
              <a:rPr lang="en-US" altLang="nb-NO" sz="2400">
                <a:sym typeface="Symbol" panose="05050102010706020507" pitchFamily="18" charset="2"/>
              </a:rPr>
              <a:t>O</a:t>
            </a:r>
            <a:r>
              <a:rPr lang="en-US" altLang="nb-NO" sz="1800">
                <a:sym typeface="Symbol" panose="05050102010706020507" pitchFamily="18" charset="2"/>
              </a:rPr>
              <a:t>(</a:t>
            </a:r>
            <a:r>
              <a:rPr lang="en-US" altLang="nb-NO" sz="1800" i="1">
                <a:sym typeface="Symbol" panose="05050102010706020507" pitchFamily="18" charset="2"/>
              </a:rPr>
              <a:t>l</a:t>
            </a:r>
            <a:r>
              <a:rPr lang="en-US" altLang="nb-NO" sz="1800">
                <a:sym typeface="Symbol" panose="05050102010706020507" pitchFamily="18" charset="2"/>
              </a:rPr>
              <a:t>)</a:t>
            </a:r>
            <a:endParaRPr lang="en-US" altLang="nb-NO" sz="2400">
              <a:sym typeface="Symbol" panose="05050102010706020507" pitchFamily="18" charset="2"/>
            </a:endParaRPr>
          </a:p>
        </p:txBody>
      </p:sp>
      <p:graphicFrame>
        <p:nvGraphicFramePr>
          <p:cNvPr id="26728" name="Group 104"/>
          <p:cNvGraphicFramePr>
            <a:graphicFrameLocks noGrp="1"/>
          </p:cNvGraphicFramePr>
          <p:nvPr>
            <p:ph type="tbl" idx="1"/>
          </p:nvPr>
        </p:nvGraphicFramePr>
        <p:xfrm>
          <a:off x="1066800" y="4038600"/>
          <a:ext cx="7010400" cy="1296988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42" marB="45742" horzOverflow="overflow">
                    <a:lnL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HC</a:t>
                      </a:r>
                      <a:r>
                        <a:rPr kumimoji="0" lang="en-US" altLang="nb-NO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</a:t>
                      </a:r>
                      <a:r>
                        <a:rPr kumimoji="0" lang="en-US" alt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H</a:t>
                      </a:r>
                      <a:r>
                        <a:rPr kumimoji="0" lang="en-US" altLang="nb-NO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</a:t>
                      </a:r>
                      <a:r>
                        <a:rPr kumimoji="0" lang="en-US" alt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O</a:t>
                      </a:r>
                      <a:r>
                        <a:rPr kumimoji="0" lang="en-US" altLang="nb-NO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</a:t>
                      </a:r>
                      <a:endParaRPr kumimoji="0" lang="en-US" alt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</a:t>
                      </a:r>
                      <a:r>
                        <a:rPr kumimoji="0" lang="en-US" altLang="nb-NO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</a:t>
                      </a:r>
                      <a:r>
                        <a:rPr kumimoji="0" lang="en-US" alt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H</a:t>
                      </a:r>
                      <a:r>
                        <a:rPr kumimoji="0" lang="en-US" altLang="nb-NO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</a:t>
                      </a:r>
                      <a:r>
                        <a:rPr kumimoji="0" lang="en-US" alt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O</a:t>
                      </a:r>
                      <a:r>
                        <a:rPr kumimoji="0" lang="en-US" altLang="nb-NO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</a:t>
                      </a:r>
                      <a:r>
                        <a:rPr kumimoji="0" lang="en-US" altLang="nb-NO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−</a:t>
                      </a:r>
                      <a:endParaRPr kumimoji="0" lang="en-US" alt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OH</a:t>
                      </a:r>
                      <a:r>
                        <a:rPr kumimoji="0" lang="en-US" altLang="nb-NO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−</a:t>
                      </a:r>
                      <a:endParaRPr kumimoji="0" lang="en-US" alt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Før</a:t>
                      </a:r>
                      <a:r>
                        <a:rPr kumimoji="0" lang="en-US" altLang="nb-N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altLang="nb-NO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reaksjon</a:t>
                      </a:r>
                      <a:endParaRPr kumimoji="0" lang="en-US" altLang="nb-NO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42" marB="45742" horzOverflow="overflow">
                    <a:lnL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0.300 </a:t>
                      </a:r>
                      <a:r>
                        <a:rPr kumimoji="0" lang="en-US" altLang="nb-NO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mol</a:t>
                      </a:r>
                      <a:endParaRPr kumimoji="0" lang="en-US" altLang="nb-NO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0.300 mol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0.020 mol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2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Etter</a:t>
                      </a:r>
                      <a:r>
                        <a:rPr kumimoji="0" lang="en-US" altLang="nb-N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altLang="nb-NO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reaksjon</a:t>
                      </a:r>
                      <a:endParaRPr kumimoji="0" lang="en-US" altLang="nb-NO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42" marB="45742" horzOverflow="overflow">
                    <a:lnL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0.280 mol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0.320 mol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0.000 </a:t>
                      </a:r>
                      <a:r>
                        <a:rPr kumimoji="0" lang="en-US" altLang="nb-NO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mol</a:t>
                      </a:r>
                      <a:endParaRPr kumimoji="0" lang="en-US" altLang="nb-NO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729" name="Rectangle 105"/>
          <p:cNvSpPr>
            <a:spLocks noChangeArrowheads="1"/>
          </p:cNvSpPr>
          <p:nvPr/>
        </p:nvSpPr>
        <p:spPr bwMode="auto">
          <a:xfrm>
            <a:off x="3505200" y="4953000"/>
            <a:ext cx="1295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1"/>
              </a:solidFill>
            </a:endParaRPr>
          </a:p>
        </p:txBody>
      </p:sp>
      <p:sp>
        <p:nvSpPr>
          <p:cNvPr id="26730" name="Rectangle 106"/>
          <p:cNvSpPr>
            <a:spLocks noChangeArrowheads="1"/>
          </p:cNvSpPr>
          <p:nvPr/>
        </p:nvSpPr>
        <p:spPr bwMode="auto">
          <a:xfrm>
            <a:off x="5029200" y="4953000"/>
            <a:ext cx="1295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1"/>
              </a:solidFill>
            </a:endParaRPr>
          </a:p>
        </p:txBody>
      </p:sp>
      <p:sp>
        <p:nvSpPr>
          <p:cNvPr id="26731" name="Rectangle 107"/>
          <p:cNvSpPr>
            <a:spLocks noChangeArrowheads="1"/>
          </p:cNvSpPr>
          <p:nvPr/>
        </p:nvSpPr>
        <p:spPr bwMode="auto">
          <a:xfrm>
            <a:off x="6629400" y="4953000"/>
            <a:ext cx="1295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6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6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6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9" grpId="0" animBg="1"/>
      <p:bldP spid="26730" grpId="0" animBg="1"/>
      <p:bldP spid="267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8" y="228600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nb-NO" smtClean="0"/>
              <a:t>Beregne endring i pH i buffesystem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533400" y="1784350"/>
            <a:ext cx="807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800"/>
              <a:t>Bruk bufferligningen til å beregne ny pH:</a:t>
            </a:r>
            <a:endParaRPr lang="en-US" altLang="nb-NO" sz="2800">
              <a:sym typeface="Symbol" panose="05050102010706020507" pitchFamily="18" charset="2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209800" y="2895600"/>
            <a:ext cx="4500563" cy="1066800"/>
            <a:chOff x="1392" y="1824"/>
            <a:chExt cx="2835" cy="672"/>
          </a:xfrm>
        </p:grpSpPr>
        <p:sp>
          <p:nvSpPr>
            <p:cNvPr id="54280" name="Rectangle 29"/>
            <p:cNvSpPr>
              <a:spLocks noChangeArrowheads="1"/>
            </p:cNvSpPr>
            <p:nvPr/>
          </p:nvSpPr>
          <p:spPr bwMode="auto">
            <a:xfrm>
              <a:off x="1392" y="1978"/>
              <a:ext cx="186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/>
                <a:t>pH = 4.74 + log</a:t>
              </a:r>
            </a:p>
          </p:txBody>
        </p:sp>
        <p:grpSp>
          <p:nvGrpSpPr>
            <p:cNvPr id="54281" name="Group 30"/>
            <p:cNvGrpSpPr>
              <a:grpSpLocks/>
            </p:cNvGrpSpPr>
            <p:nvPr/>
          </p:nvGrpSpPr>
          <p:grpSpPr bwMode="auto">
            <a:xfrm>
              <a:off x="3300" y="1824"/>
              <a:ext cx="927" cy="672"/>
              <a:chOff x="3051" y="1561"/>
              <a:chExt cx="927" cy="672"/>
            </a:xfrm>
          </p:grpSpPr>
          <p:sp>
            <p:nvSpPr>
              <p:cNvPr id="54282" name="Rectangle 31"/>
              <p:cNvSpPr>
                <a:spLocks noChangeArrowheads="1"/>
              </p:cNvSpPr>
              <p:nvPr/>
            </p:nvSpPr>
            <p:spPr bwMode="auto">
              <a:xfrm>
                <a:off x="3051" y="1561"/>
                <a:ext cx="927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/>
                  <a:t>(0.320)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/>
                  <a:t>(0.280)</a:t>
                </a:r>
              </a:p>
            </p:txBody>
          </p:sp>
          <p:sp>
            <p:nvSpPr>
              <p:cNvPr id="54283" name="Line 32"/>
              <p:cNvSpPr>
                <a:spLocks noChangeShapeType="1"/>
              </p:cNvSpPr>
              <p:nvPr/>
            </p:nvSpPr>
            <p:spPr bwMode="auto">
              <a:xfrm>
                <a:off x="3100" y="1920"/>
                <a:ext cx="816" cy="0"/>
              </a:xfrm>
              <a:prstGeom prst="line">
                <a:avLst/>
              </a:prstGeom>
              <a:noFill/>
              <a:ln w="22225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sp>
        <p:nvSpPr>
          <p:cNvPr id="28707" name="Rectangle 35"/>
          <p:cNvSpPr>
            <a:spLocks noChangeArrowheads="1"/>
          </p:cNvSpPr>
          <p:nvPr/>
        </p:nvSpPr>
        <p:spPr bwMode="auto">
          <a:xfrm>
            <a:off x="2209800" y="4283075"/>
            <a:ext cx="32115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>
                <a:solidFill>
                  <a:schemeClr val="bg1"/>
                </a:solidFill>
              </a:rPr>
              <a:t>pH </a:t>
            </a:r>
            <a:r>
              <a:rPr lang="en-US" altLang="nb-NO"/>
              <a:t>= 4.74 + 0.06</a:t>
            </a:r>
          </a:p>
        </p:txBody>
      </p:sp>
      <p:sp>
        <p:nvSpPr>
          <p:cNvPr id="28711" name="Rectangle 39"/>
          <p:cNvSpPr>
            <a:spLocks noChangeArrowheads="1"/>
          </p:cNvSpPr>
          <p:nvPr/>
        </p:nvSpPr>
        <p:spPr bwMode="auto">
          <a:xfrm>
            <a:off x="2209800" y="4283075"/>
            <a:ext cx="195738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>
                <a:solidFill>
                  <a:schemeClr val="bg1"/>
                </a:solidFill>
              </a:rPr>
              <a:t>pH</a:t>
            </a:r>
            <a:endParaRPr lang="en-US" altLang="nb-NO"/>
          </a:p>
          <a:p>
            <a:pPr>
              <a:spcBef>
                <a:spcPct val="0"/>
              </a:spcBef>
              <a:buFontTx/>
              <a:buNone/>
            </a:pPr>
            <a:endParaRPr lang="en-US" altLang="nb-NO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>
                <a:solidFill>
                  <a:schemeClr val="bg1"/>
                </a:solidFill>
              </a:rPr>
              <a:t>pH </a:t>
            </a:r>
            <a:r>
              <a:rPr lang="en-US" altLang="nb-NO"/>
              <a:t>= 4.80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7" grpId="0"/>
      <p:bldP spid="287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nb-NO" sz="2800" smtClean="0"/>
              <a:t>Fysiologisk pH and kroppsvæsker som buffere</a:t>
            </a:r>
          </a:p>
        </p:txBody>
      </p:sp>
      <p:sp>
        <p:nvSpPr>
          <p:cNvPr id="8" name="Rektangel 7"/>
          <p:cNvSpPr/>
          <p:nvPr/>
        </p:nvSpPr>
        <p:spPr>
          <a:xfrm>
            <a:off x="0" y="1052513"/>
            <a:ext cx="91440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kern="0" dirty="0" err="1">
                <a:solidFill>
                  <a:srgbClr val="C82E32"/>
                </a:solidFill>
                <a:latin typeface="Arial"/>
                <a:ea typeface="ＭＳ Ｐゴシック"/>
              </a:rPr>
              <a:t>Menneskeblod</a:t>
            </a:r>
            <a:r>
              <a:rPr lang="en-US" kern="0" dirty="0">
                <a:solidFill>
                  <a:srgbClr val="C82E32"/>
                </a:solidFill>
                <a:latin typeface="Arial"/>
                <a:ea typeface="ＭＳ Ｐゴシック"/>
              </a:rPr>
              <a:t> </a:t>
            </a:r>
            <a:r>
              <a:rPr lang="en-US" kern="0" dirty="0" err="1">
                <a:solidFill>
                  <a:srgbClr val="C82E32"/>
                </a:solidFill>
                <a:latin typeface="Arial"/>
                <a:ea typeface="ＭＳ Ｐゴシック"/>
              </a:rPr>
              <a:t>er</a:t>
            </a:r>
            <a:r>
              <a:rPr lang="en-US" kern="0" dirty="0">
                <a:solidFill>
                  <a:srgbClr val="C82E32"/>
                </a:solidFill>
                <a:latin typeface="Arial"/>
                <a:ea typeface="ＭＳ Ｐゴシック"/>
              </a:rPr>
              <a:t> </a:t>
            </a:r>
            <a:r>
              <a:rPr lang="en-US" kern="0" dirty="0" err="1">
                <a:solidFill>
                  <a:srgbClr val="C82E32"/>
                </a:solidFill>
                <a:latin typeface="Arial"/>
                <a:ea typeface="ＭＳ Ｐゴシック"/>
              </a:rPr>
              <a:t>en</a:t>
            </a:r>
            <a:r>
              <a:rPr lang="en-US" kern="0" dirty="0">
                <a:solidFill>
                  <a:srgbClr val="C82E32"/>
                </a:solidFill>
                <a:latin typeface="Arial"/>
                <a:ea typeface="ＭＳ Ｐゴシック"/>
              </a:rPr>
              <a:t> buffer med pH 7.35-.45 </a:t>
            </a:r>
            <a:endParaRPr lang="nb-NO" sz="2000" dirty="0">
              <a:latin typeface="Arial" charset="0"/>
              <a:ea typeface="ＭＳ Ｐゴシック" pitchFamily="116" charset="-128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0" y="2781300"/>
            <a:ext cx="9144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kern="0" dirty="0" err="1">
                <a:solidFill>
                  <a:srgbClr val="C82E32"/>
                </a:solidFill>
                <a:latin typeface="Arial"/>
                <a:ea typeface="ＭＳ Ｐゴシック"/>
              </a:rPr>
              <a:t>Buffersystem</a:t>
            </a:r>
            <a:r>
              <a:rPr lang="en-US" kern="0" dirty="0">
                <a:solidFill>
                  <a:srgbClr val="C82E32"/>
                </a:solidFill>
                <a:latin typeface="Arial"/>
                <a:ea typeface="ＭＳ Ｐゴシック"/>
              </a:rPr>
              <a:t> </a:t>
            </a:r>
            <a:r>
              <a:rPr lang="en-US" kern="0" dirty="0" err="1">
                <a:solidFill>
                  <a:srgbClr val="C82E32"/>
                </a:solidFill>
                <a:latin typeface="Arial"/>
                <a:ea typeface="ＭＳ Ｐゴシック"/>
              </a:rPr>
              <a:t>i</a:t>
            </a:r>
            <a:r>
              <a:rPr lang="en-US" kern="0" dirty="0">
                <a:solidFill>
                  <a:srgbClr val="C82E32"/>
                </a:solidFill>
                <a:latin typeface="Arial"/>
                <a:ea typeface="ＭＳ Ｐゴシック"/>
              </a:rPr>
              <a:t> </a:t>
            </a:r>
            <a:r>
              <a:rPr lang="en-US" kern="0" dirty="0" err="1">
                <a:solidFill>
                  <a:srgbClr val="C82E32"/>
                </a:solidFill>
                <a:latin typeface="Arial"/>
                <a:ea typeface="ＭＳ Ｐゴシック"/>
              </a:rPr>
              <a:t>havet</a:t>
            </a:r>
            <a:endParaRPr lang="nb-NO" sz="2000" dirty="0">
              <a:latin typeface="Arial" charset="0"/>
              <a:ea typeface="ＭＳ Ｐゴシック" pitchFamily="116" charset="-128"/>
            </a:endParaRPr>
          </a:p>
        </p:txBody>
      </p:sp>
      <p:pic>
        <p:nvPicPr>
          <p:cNvPr id="5632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916113"/>
            <a:ext cx="47672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59134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/>
        </p:nvSpPr>
        <p:spPr>
          <a:xfrm>
            <a:off x="1763713" y="0"/>
            <a:ext cx="51847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kern="0" dirty="0" err="1">
                <a:solidFill>
                  <a:srgbClr val="C82E32"/>
                </a:solidFill>
                <a:latin typeface="Arial"/>
                <a:ea typeface="ＭＳ Ｐゴシック"/>
              </a:rPr>
              <a:t>Naturlige</a:t>
            </a:r>
            <a:r>
              <a:rPr lang="en-US" sz="3200" b="1" kern="0" dirty="0">
                <a:solidFill>
                  <a:srgbClr val="C82E32"/>
                </a:solidFill>
                <a:latin typeface="Arial"/>
                <a:ea typeface="ＭＳ Ｐゴシック"/>
              </a:rPr>
              <a:t> </a:t>
            </a:r>
            <a:r>
              <a:rPr lang="en-US" sz="3200" b="1" kern="0" dirty="0" err="1">
                <a:solidFill>
                  <a:srgbClr val="C82E32"/>
                </a:solidFill>
                <a:latin typeface="Arial"/>
                <a:ea typeface="ＭＳ Ｐゴシック"/>
              </a:rPr>
              <a:t>buffersystem</a:t>
            </a:r>
            <a:endParaRPr lang="nb-NO" sz="2800" b="1" dirty="0">
              <a:solidFill>
                <a:srgbClr val="000000"/>
              </a:solidFill>
              <a:latin typeface="Arial" charset="0"/>
              <a:ea typeface="ＭＳ Ｐゴシック" pitchFamily="116" charset="-128"/>
            </a:endParaRPr>
          </a:p>
        </p:txBody>
      </p:sp>
      <p:sp>
        <p:nvSpPr>
          <p:cNvPr id="56329" name="Rektangel 12"/>
          <p:cNvSpPr>
            <a:spLocks noChangeArrowheads="1"/>
          </p:cNvSpPr>
          <p:nvPr/>
        </p:nvSpPr>
        <p:spPr bwMode="auto">
          <a:xfrm>
            <a:off x="0" y="5013325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nb-NO" sz="2000">
                <a:solidFill>
                  <a:schemeClr val="tx1"/>
                </a:solidFill>
              </a:rPr>
              <a:t>CO</a:t>
            </a:r>
            <a:r>
              <a:rPr lang="en-US" altLang="nb-NO" sz="2000" baseline="-25000">
                <a:solidFill>
                  <a:schemeClr val="tx1"/>
                </a:solidFill>
              </a:rPr>
              <a:t>3</a:t>
            </a:r>
            <a:r>
              <a:rPr lang="en-US" altLang="nb-NO" sz="2000" baseline="30000">
                <a:solidFill>
                  <a:schemeClr val="tx1"/>
                </a:solidFill>
              </a:rPr>
              <a:t>2-</a:t>
            </a:r>
            <a:r>
              <a:rPr lang="en-US" altLang="nb-NO" sz="2000">
                <a:solidFill>
                  <a:schemeClr val="tx1"/>
                </a:solidFill>
              </a:rPr>
              <a:t>(aq) + H</a:t>
            </a:r>
            <a:r>
              <a:rPr lang="en-US" altLang="nb-NO" sz="2000" baseline="30000">
                <a:solidFill>
                  <a:schemeClr val="tx1"/>
                </a:solidFill>
              </a:rPr>
              <a:t>+</a:t>
            </a:r>
            <a:r>
              <a:rPr lang="en-US" altLang="nb-NO" sz="2000">
                <a:solidFill>
                  <a:schemeClr val="tx1"/>
                </a:solidFill>
              </a:rPr>
              <a:t> (aq) </a:t>
            </a:r>
            <a:r>
              <a:rPr lang="en-US" altLang="nb-NO" sz="200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→</a:t>
            </a:r>
            <a:r>
              <a:rPr lang="en-US" altLang="nb-NO" sz="2000">
                <a:solidFill>
                  <a:schemeClr val="tx1"/>
                </a:solidFill>
              </a:rPr>
              <a:t> HCO</a:t>
            </a:r>
            <a:r>
              <a:rPr lang="en-US" altLang="nb-NO" sz="2000" baseline="-25000">
                <a:solidFill>
                  <a:schemeClr val="tx1"/>
                </a:solidFill>
              </a:rPr>
              <a:t>3</a:t>
            </a:r>
            <a:r>
              <a:rPr lang="en-US" altLang="nb-NO" sz="2000" baseline="30000">
                <a:solidFill>
                  <a:schemeClr val="tx1"/>
                </a:solidFill>
              </a:rPr>
              <a:t>-</a:t>
            </a:r>
            <a:r>
              <a:rPr lang="en-US" altLang="nb-NO" sz="2000">
                <a:solidFill>
                  <a:schemeClr val="tx1"/>
                </a:solidFill>
              </a:rPr>
              <a:t>(aq)   (karbonat til hydrogenkarbonat)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nb-NO" sz="2000">
                <a:solidFill>
                  <a:schemeClr val="tx1"/>
                </a:solidFill>
              </a:rPr>
              <a:t>HCO</a:t>
            </a:r>
            <a:r>
              <a:rPr lang="en-US" altLang="nb-NO" sz="2000" baseline="-25000">
                <a:solidFill>
                  <a:schemeClr val="tx1"/>
                </a:solidFill>
              </a:rPr>
              <a:t>3</a:t>
            </a:r>
            <a:r>
              <a:rPr lang="en-US" altLang="nb-NO" sz="2000" baseline="30000">
                <a:solidFill>
                  <a:schemeClr val="tx1"/>
                </a:solidFill>
              </a:rPr>
              <a:t>-</a:t>
            </a:r>
            <a:r>
              <a:rPr lang="en-US" altLang="nb-NO" sz="2000">
                <a:solidFill>
                  <a:schemeClr val="tx1"/>
                </a:solidFill>
              </a:rPr>
              <a:t>(aq) + H</a:t>
            </a:r>
            <a:r>
              <a:rPr lang="en-US" altLang="nb-NO" sz="2000" baseline="30000">
                <a:solidFill>
                  <a:schemeClr val="tx1"/>
                </a:solidFill>
              </a:rPr>
              <a:t>+</a:t>
            </a:r>
            <a:r>
              <a:rPr lang="en-US" altLang="nb-NO" sz="2000">
                <a:solidFill>
                  <a:schemeClr val="tx1"/>
                </a:solidFill>
              </a:rPr>
              <a:t> (aq) </a:t>
            </a:r>
            <a:r>
              <a:rPr lang="en-US" altLang="nb-NO" sz="200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→</a:t>
            </a:r>
            <a:r>
              <a:rPr lang="en-US" altLang="nb-NO" sz="2000">
                <a:solidFill>
                  <a:schemeClr val="tx1"/>
                </a:solidFill>
              </a:rPr>
              <a:t> H</a:t>
            </a:r>
            <a:r>
              <a:rPr lang="en-US" altLang="nb-NO" sz="2000" baseline="-25000">
                <a:solidFill>
                  <a:schemeClr val="tx1"/>
                </a:solidFill>
              </a:rPr>
              <a:t>2</a:t>
            </a:r>
            <a:r>
              <a:rPr lang="en-US" altLang="nb-NO" sz="2000">
                <a:solidFill>
                  <a:schemeClr val="tx1"/>
                </a:solidFill>
              </a:rPr>
              <a:t>CO</a:t>
            </a:r>
            <a:r>
              <a:rPr lang="en-US" altLang="nb-NO" sz="2000" baseline="-25000">
                <a:solidFill>
                  <a:schemeClr val="tx1"/>
                </a:solidFill>
              </a:rPr>
              <a:t>3</a:t>
            </a:r>
            <a:r>
              <a:rPr lang="en-US" altLang="nb-NO" sz="2000">
                <a:solidFill>
                  <a:schemeClr val="tx1"/>
                </a:solidFill>
              </a:rPr>
              <a:t>(aq)  (hydrogenkarbonat til karbonsyre)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nb-NO" sz="2000">
                <a:solidFill>
                  <a:schemeClr val="tx1"/>
                </a:solidFill>
              </a:rPr>
              <a:t>OH</a:t>
            </a:r>
            <a:r>
              <a:rPr lang="en-US" altLang="nb-NO" sz="2000" baseline="30000">
                <a:solidFill>
                  <a:schemeClr val="tx1"/>
                </a:solidFill>
              </a:rPr>
              <a:t>-</a:t>
            </a:r>
            <a:r>
              <a:rPr lang="en-US" altLang="nb-NO" sz="2000">
                <a:solidFill>
                  <a:schemeClr val="tx1"/>
                </a:solidFill>
              </a:rPr>
              <a:t>(aq) + H</a:t>
            </a:r>
            <a:r>
              <a:rPr lang="en-US" altLang="nb-NO" sz="2000" baseline="30000">
                <a:solidFill>
                  <a:schemeClr val="tx1"/>
                </a:solidFill>
              </a:rPr>
              <a:t>+</a:t>
            </a:r>
            <a:r>
              <a:rPr lang="en-US" altLang="nb-NO" sz="2000">
                <a:solidFill>
                  <a:schemeClr val="tx1"/>
                </a:solidFill>
              </a:rPr>
              <a:t> (aq) </a:t>
            </a:r>
            <a:r>
              <a:rPr lang="en-US" altLang="nb-NO" sz="200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→</a:t>
            </a:r>
            <a:r>
              <a:rPr lang="en-US" altLang="nb-NO" sz="2000">
                <a:solidFill>
                  <a:schemeClr val="tx1"/>
                </a:solidFill>
              </a:rPr>
              <a:t> H</a:t>
            </a:r>
            <a:r>
              <a:rPr lang="en-US" altLang="nb-NO" sz="2000" baseline="-25000">
                <a:solidFill>
                  <a:schemeClr val="tx1"/>
                </a:solidFill>
              </a:rPr>
              <a:t>2</a:t>
            </a:r>
            <a:r>
              <a:rPr lang="en-US" altLang="nb-NO" sz="2000">
                <a:solidFill>
                  <a:schemeClr val="tx1"/>
                </a:solidFill>
              </a:rPr>
              <a:t>O  (hydroksid til vann)</a:t>
            </a:r>
          </a:p>
        </p:txBody>
      </p:sp>
      <p:sp>
        <p:nvSpPr>
          <p:cNvPr id="56330" name="Rectangle 4"/>
          <p:cNvSpPr>
            <a:spLocks noChangeArrowheads="1"/>
          </p:cNvSpPr>
          <p:nvPr/>
        </p:nvSpPr>
        <p:spPr bwMode="auto">
          <a:xfrm>
            <a:off x="0" y="3213100"/>
            <a:ext cx="9144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b-NO" altLang="nb-NO" sz="1800">
                <a:solidFill>
                  <a:srgbClr val="FF3300"/>
                </a:solidFill>
              </a:rPr>
              <a:t>En svært kort oppsummering av buffersystem med karbonater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nb-NO" altLang="nb-NO" sz="2000">
                <a:solidFill>
                  <a:schemeClr val="tx1"/>
                </a:solidFill>
              </a:rPr>
              <a:t>Atmosfærisk CO</a:t>
            </a:r>
            <a:r>
              <a:rPr lang="nb-NO" altLang="nb-NO" sz="2000" baseline="-25000">
                <a:solidFill>
                  <a:schemeClr val="tx1"/>
                </a:solidFill>
              </a:rPr>
              <a:t>2</a:t>
            </a:r>
            <a:r>
              <a:rPr lang="nb-NO" altLang="nb-NO" sz="2000">
                <a:solidFill>
                  <a:schemeClr val="tx1"/>
                </a:solidFill>
              </a:rPr>
              <a:t> løser seg sjøvann og danner karbonsyre (H</a:t>
            </a:r>
            <a:r>
              <a:rPr lang="nb-NO" altLang="nb-NO" sz="2000" baseline="-25000">
                <a:solidFill>
                  <a:schemeClr val="tx1"/>
                </a:solidFill>
              </a:rPr>
              <a:t>2</a:t>
            </a:r>
            <a:r>
              <a:rPr lang="nb-NO" altLang="nb-NO" sz="2000">
                <a:solidFill>
                  <a:schemeClr val="tx1"/>
                </a:solidFill>
              </a:rPr>
              <a:t>CO</a:t>
            </a:r>
            <a:r>
              <a:rPr lang="nb-NO" altLang="nb-NO" sz="2000" baseline="-25000">
                <a:solidFill>
                  <a:schemeClr val="tx1"/>
                </a:solidFill>
              </a:rPr>
              <a:t>3</a:t>
            </a:r>
            <a:r>
              <a:rPr lang="nb-NO" altLang="nb-NO" sz="2000">
                <a:solidFill>
                  <a:schemeClr val="tx1"/>
                </a:solidFill>
              </a:rPr>
              <a:t>). Denne vil rask deprotoneres til hydrogenkarbonat/bikarbonat (HCO</a:t>
            </a:r>
            <a:r>
              <a:rPr lang="nb-NO" altLang="nb-NO" sz="2000" baseline="-25000">
                <a:solidFill>
                  <a:schemeClr val="tx1"/>
                </a:solidFill>
              </a:rPr>
              <a:t>3</a:t>
            </a:r>
            <a:r>
              <a:rPr lang="nb-NO" altLang="nb-NO" sz="2000" baseline="30000">
                <a:solidFill>
                  <a:schemeClr val="tx1"/>
                </a:solidFill>
              </a:rPr>
              <a:t>-</a:t>
            </a:r>
            <a:r>
              <a:rPr lang="nb-NO" altLang="nb-NO" sz="2000">
                <a:solidFill>
                  <a:schemeClr val="tx1"/>
                </a:solidFill>
              </a:rPr>
              <a:t>), og karbonat (CO</a:t>
            </a:r>
            <a:r>
              <a:rPr lang="nb-NO" altLang="nb-NO" sz="2000" baseline="-25000">
                <a:solidFill>
                  <a:schemeClr val="tx1"/>
                </a:solidFill>
              </a:rPr>
              <a:t>3</a:t>
            </a:r>
            <a:r>
              <a:rPr lang="nb-NO" altLang="nb-NO" sz="2000" baseline="30000">
                <a:solidFill>
                  <a:schemeClr val="tx1"/>
                </a:solidFill>
              </a:rPr>
              <a:t>2-</a:t>
            </a:r>
            <a:r>
              <a:rPr lang="nb-NO" altLang="nb-NO" sz="2000">
                <a:solidFill>
                  <a:schemeClr val="tx1"/>
                </a:solidFill>
              </a:rPr>
              <a:t>). Dette er et korresponderende svakt syre-base par blir et buffersystem som regulerer pH i sjøvann</a:t>
            </a:r>
          </a:p>
        </p:txBody>
      </p:sp>
      <p:sp>
        <p:nvSpPr>
          <p:cNvPr id="56331" name="Rektangel 15"/>
          <p:cNvSpPr>
            <a:spLocks noChangeArrowheads="1"/>
          </p:cNvSpPr>
          <p:nvPr/>
        </p:nvSpPr>
        <p:spPr bwMode="auto">
          <a:xfrm>
            <a:off x="0" y="2276475"/>
            <a:ext cx="8820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2000">
                <a:solidFill>
                  <a:srgbClr val="C00000"/>
                </a:solidFill>
              </a:rPr>
              <a:t>Normalområdet for pH til tårevæske er</a:t>
            </a:r>
            <a:r>
              <a:rPr lang="en-US" altLang="nb-NO" sz="2000">
                <a:solidFill>
                  <a:srgbClr val="C00000"/>
                </a:solidFill>
              </a:rPr>
              <a:t> 6.5 to 7.6; gjennomsnittet</a:t>
            </a:r>
            <a:r>
              <a:rPr lang="nb-NO" altLang="nb-NO" sz="2000">
                <a:solidFill>
                  <a:srgbClr val="C00000"/>
                </a:solidFill>
              </a:rPr>
              <a:t> er 7.0.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smtClean="0"/>
              <a:t>Titrering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484313"/>
            <a:ext cx="4321175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nb-NO" sz="2800" smtClean="0"/>
              <a:t>	Vi tilsetter et målt volum base (eller syre) til et kjent volum syre (eller base). Ved å kjenne konsentrasjonen av den ene kan vi finne konsentrasjonen av den andre. Den med ukjent kons. må ikke være i kolben!</a:t>
            </a:r>
          </a:p>
        </p:txBody>
      </p:sp>
      <p:pic>
        <p:nvPicPr>
          <p:cNvPr id="58373" name="Picture 9" descr="17_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8"/>
          <a:stretch>
            <a:fillRect/>
          </a:stretch>
        </p:blipFill>
        <p:spPr>
          <a:xfrm>
            <a:off x="533400" y="1676400"/>
            <a:ext cx="3848100" cy="42672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smtClean="0"/>
              <a:t>Titrering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76400"/>
            <a:ext cx="4198938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b-NO" altLang="nb-NO" sz="2800" smtClean="0"/>
              <a:t>	Vi bruker et pH meter eller indikator til å bestemme ekvivalenspunktet, som er når ekvivalente støkiometriske mengder har reagert. Ofte er dette 1:1 i syre base reaksjoner </a:t>
            </a:r>
            <a:br>
              <a:rPr lang="nb-NO" altLang="nb-NO" sz="2800" smtClean="0"/>
            </a:br>
            <a:r>
              <a:rPr lang="nb-NO" altLang="nb-NO" sz="2800" smtClean="0"/>
              <a:t>(NB! flerprotiske syrer)</a:t>
            </a:r>
          </a:p>
        </p:txBody>
      </p:sp>
      <p:pic>
        <p:nvPicPr>
          <p:cNvPr id="60421" name="Picture 5" descr="17_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1"/>
          <a:stretch>
            <a:fillRect/>
          </a:stretch>
        </p:blipFill>
        <p:spPr>
          <a:xfrm>
            <a:off x="4648200" y="2463800"/>
            <a:ext cx="4251325" cy="320198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9" name="Rektangel 8"/>
          <p:cNvSpPr/>
          <p:nvPr/>
        </p:nvSpPr>
        <p:spPr>
          <a:xfrm>
            <a:off x="0" y="7938"/>
            <a:ext cx="579596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kern="0" dirty="0">
                <a:solidFill>
                  <a:srgbClr val="C82E32"/>
                </a:solidFill>
                <a:latin typeface="Arial"/>
                <a:ea typeface="ＭＳ Ｐゴシック"/>
                <a:cs typeface="+mj-cs"/>
              </a:rPr>
              <a:t>pH-</a:t>
            </a:r>
            <a:r>
              <a:rPr lang="en-US" sz="3600" kern="0" dirty="0" err="1">
                <a:solidFill>
                  <a:srgbClr val="C82E32"/>
                </a:solidFill>
                <a:latin typeface="Arial"/>
                <a:ea typeface="ＭＳ Ｐゴシック"/>
                <a:cs typeface="+mj-cs"/>
              </a:rPr>
              <a:t>indikatorer</a:t>
            </a:r>
            <a:r>
              <a:rPr lang="en-US" sz="3600" kern="0" dirty="0">
                <a:solidFill>
                  <a:srgbClr val="C82E32"/>
                </a:solidFill>
                <a:latin typeface="Arial"/>
                <a:ea typeface="ＭＳ Ｐゴシック"/>
                <a:cs typeface="+mj-cs"/>
              </a:rPr>
              <a:t> for </a:t>
            </a:r>
            <a:r>
              <a:rPr lang="en-US" sz="3600" kern="0" dirty="0" err="1">
                <a:solidFill>
                  <a:srgbClr val="C82E32"/>
                </a:solidFill>
                <a:latin typeface="Arial"/>
                <a:ea typeface="ＭＳ Ｐゴシック"/>
                <a:cs typeface="+mj-cs"/>
              </a:rPr>
              <a:t>tirering</a:t>
            </a:r>
            <a:endParaRPr lang="en-US" sz="3600" kern="0" dirty="0">
              <a:solidFill>
                <a:srgbClr val="C00000"/>
              </a:solidFill>
              <a:latin typeface="Arial"/>
              <a:ea typeface="ＭＳ Ｐゴシック"/>
              <a:cs typeface="+mj-cs"/>
            </a:endParaRPr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569595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2469" name="Rett pil 11"/>
          <p:cNvCxnSpPr>
            <a:cxnSpLocks noChangeShapeType="1"/>
          </p:cNvCxnSpPr>
          <p:nvPr/>
        </p:nvCxnSpPr>
        <p:spPr bwMode="auto">
          <a:xfrm rot="10800000" flipV="1">
            <a:off x="5795963" y="2708275"/>
            <a:ext cx="792162" cy="288925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62470" name="Rett pil 13"/>
          <p:cNvCxnSpPr>
            <a:cxnSpLocks noChangeShapeType="1"/>
          </p:cNvCxnSpPr>
          <p:nvPr/>
        </p:nvCxnSpPr>
        <p:spPr bwMode="auto">
          <a:xfrm rot="10800000" flipV="1">
            <a:off x="5724525" y="2708275"/>
            <a:ext cx="935038" cy="288925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1" name="Rett pil 16"/>
          <p:cNvCxnSpPr>
            <a:cxnSpLocks noChangeShapeType="1"/>
          </p:cNvCxnSpPr>
          <p:nvPr/>
        </p:nvCxnSpPr>
        <p:spPr bwMode="auto">
          <a:xfrm rot="10800000" flipV="1">
            <a:off x="5724525" y="5589588"/>
            <a:ext cx="935038" cy="287337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2" name="Rett pil 17"/>
          <p:cNvCxnSpPr>
            <a:cxnSpLocks noChangeShapeType="1"/>
          </p:cNvCxnSpPr>
          <p:nvPr/>
        </p:nvCxnSpPr>
        <p:spPr bwMode="auto">
          <a:xfrm rot="10800000" flipV="1">
            <a:off x="5724525" y="4292600"/>
            <a:ext cx="935038" cy="288925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3" name="Rett pil 18"/>
          <p:cNvCxnSpPr>
            <a:cxnSpLocks noChangeShapeType="1"/>
          </p:cNvCxnSpPr>
          <p:nvPr/>
        </p:nvCxnSpPr>
        <p:spPr bwMode="auto">
          <a:xfrm rot="10800000" flipV="1">
            <a:off x="5724525" y="3213100"/>
            <a:ext cx="935038" cy="287338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pic>
        <p:nvPicPr>
          <p:cNvPr id="64515" name="Picture 8" descr="17_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3"/>
          <a:stretch>
            <a:fillRect/>
          </a:stretch>
        </p:blipFill>
        <p:spPr>
          <a:xfrm>
            <a:off x="228600" y="1981200"/>
            <a:ext cx="5181600" cy="4038600"/>
          </a:xfrm>
        </p:spPr>
      </p:pic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smtClean="0"/>
              <a:t>Titrerkurver for </a:t>
            </a:r>
            <a:br>
              <a:rPr lang="en-US" altLang="nb-NO" smtClean="0"/>
            </a:br>
            <a:r>
              <a:rPr lang="en-US" altLang="nb-NO" smtClean="0"/>
              <a:t>sterk syre – sterk base</a:t>
            </a:r>
          </a:p>
        </p:txBody>
      </p:sp>
      <p:sp>
        <p:nvSpPr>
          <p:cNvPr id="6451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nb-NO" sz="2800" smtClean="0"/>
              <a:t>	Ved start av titreringen til nær ekv.pkt øker pH sakte.</a:t>
            </a:r>
          </a:p>
        </p:txBody>
      </p:sp>
      <p:sp>
        <p:nvSpPr>
          <p:cNvPr id="64518" name="Rectangle 9"/>
          <p:cNvSpPr>
            <a:spLocks noChangeArrowheads="1"/>
          </p:cNvSpPr>
          <p:nvPr/>
        </p:nvSpPr>
        <p:spPr bwMode="auto">
          <a:xfrm>
            <a:off x="1524000" y="4497388"/>
            <a:ext cx="3887788" cy="1527175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pic>
        <p:nvPicPr>
          <p:cNvPr id="66563" name="Picture 2" descr="17_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3"/>
          <a:stretch>
            <a:fillRect/>
          </a:stretch>
        </p:blipFill>
        <p:spPr>
          <a:xfrm>
            <a:off x="228600" y="1981200"/>
            <a:ext cx="5181600" cy="4038600"/>
          </a:xfrm>
        </p:spPr>
      </p:pic>
      <p:sp>
        <p:nvSpPr>
          <p:cNvPr id="6656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smtClean="0"/>
              <a:t>Titrerkurver for </a:t>
            </a:r>
            <a:br>
              <a:rPr lang="en-US" altLang="nb-NO" smtClean="0"/>
            </a:br>
            <a:r>
              <a:rPr lang="en-US" altLang="nb-NO" smtClean="0"/>
              <a:t>sterk syre – sterk base</a:t>
            </a:r>
          </a:p>
        </p:txBody>
      </p:sp>
      <p:sp>
        <p:nvSpPr>
          <p:cNvPr id="6656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96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nb-NO" sz="2800" smtClean="0"/>
              <a:t>	Rett før og rett etter ekv.pkt øker pH svært raskt.</a:t>
            </a:r>
          </a:p>
          <a:p>
            <a:pPr eaLnBrk="1" hangingPunct="1">
              <a:buFontTx/>
              <a:buNone/>
            </a:pPr>
            <a:endParaRPr lang="en-US" altLang="nb-NO" sz="2800" smtClean="0"/>
          </a:p>
        </p:txBody>
      </p:sp>
      <p:sp>
        <p:nvSpPr>
          <p:cNvPr id="66566" name="Rectangle 5"/>
          <p:cNvSpPr>
            <a:spLocks noChangeArrowheads="1"/>
          </p:cNvSpPr>
          <p:nvPr/>
        </p:nvSpPr>
        <p:spPr bwMode="auto">
          <a:xfrm>
            <a:off x="2895600" y="4497388"/>
            <a:ext cx="2516188" cy="1527175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1"/>
              </a:solidFill>
            </a:endParaRPr>
          </a:p>
        </p:txBody>
      </p:sp>
      <p:sp>
        <p:nvSpPr>
          <p:cNvPr id="66567" name="Rectangle 6"/>
          <p:cNvSpPr>
            <a:spLocks noChangeArrowheads="1"/>
          </p:cNvSpPr>
          <p:nvPr/>
        </p:nvSpPr>
        <p:spPr bwMode="auto">
          <a:xfrm>
            <a:off x="228600" y="4497388"/>
            <a:ext cx="1296988" cy="1527175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pic>
        <p:nvPicPr>
          <p:cNvPr id="68611" name="Picture 2" descr="17_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3"/>
          <a:stretch>
            <a:fillRect/>
          </a:stretch>
        </p:blipFill>
        <p:spPr>
          <a:xfrm>
            <a:off x="228600" y="1981200"/>
            <a:ext cx="5181600" cy="4038600"/>
          </a:xfrm>
        </p:spPr>
      </p:pic>
      <p:sp>
        <p:nvSpPr>
          <p:cNvPr id="686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smtClean="0"/>
              <a:t>Titrerkurver for </a:t>
            </a:r>
            <a:br>
              <a:rPr lang="en-US" altLang="nb-NO" smtClean="0"/>
            </a:br>
            <a:r>
              <a:rPr lang="en-US" altLang="nb-NO" smtClean="0"/>
              <a:t>sterk syre – sterk base</a:t>
            </a:r>
          </a:p>
        </p:txBody>
      </p:sp>
      <p:sp>
        <p:nvSpPr>
          <p:cNvPr id="6861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600200"/>
            <a:ext cx="3810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nb-NO" sz="2800" smtClean="0"/>
              <a:t>	Ved ekv.pkt (mol) syre = (mol) base</a:t>
            </a:r>
          </a:p>
          <a:p>
            <a:pPr eaLnBrk="1" hangingPunct="1">
              <a:buFontTx/>
              <a:buNone/>
            </a:pPr>
            <a:r>
              <a:rPr lang="en-US" altLang="nb-NO" sz="2800" smtClean="0"/>
              <a:t>	n</a:t>
            </a:r>
            <a:r>
              <a:rPr lang="en-US" altLang="nb-NO" sz="2800" baseline="-25000" smtClean="0"/>
              <a:t>A</a:t>
            </a:r>
            <a:r>
              <a:rPr lang="en-US" altLang="nb-NO" sz="2800" smtClean="0"/>
              <a:t> = n</a:t>
            </a:r>
            <a:r>
              <a:rPr lang="en-US" altLang="nb-NO" sz="2800" baseline="-25000" smtClean="0"/>
              <a:t>B</a:t>
            </a:r>
          </a:p>
          <a:p>
            <a:pPr eaLnBrk="1" hangingPunct="1">
              <a:buFontTx/>
              <a:buNone/>
            </a:pPr>
            <a:r>
              <a:rPr lang="en-US" altLang="nb-NO" sz="2800" smtClean="0"/>
              <a:t>	og løsningen inneholder bare ioner som ikke deltar i syre-base reaksjonen (+ små mengder H</a:t>
            </a:r>
            <a:r>
              <a:rPr lang="en-US" altLang="nb-NO" sz="2800" baseline="30000" smtClean="0"/>
              <a:t>+</a:t>
            </a:r>
            <a:r>
              <a:rPr lang="en-US" altLang="nb-NO" sz="2800" smtClean="0"/>
              <a:t> og OH</a:t>
            </a:r>
            <a:r>
              <a:rPr lang="en-US" altLang="nb-NO" sz="2800" baseline="30000" smtClean="0"/>
              <a:t>-</a:t>
            </a:r>
            <a:r>
              <a:rPr lang="en-US" altLang="nb-NO" sz="2800" smtClean="0"/>
              <a:t>)</a:t>
            </a:r>
            <a:endParaRPr lang="en-US" altLang="nb-NO" sz="2800" baseline="30000" smtClean="0"/>
          </a:p>
        </p:txBody>
      </p:sp>
      <p:sp>
        <p:nvSpPr>
          <p:cNvPr id="68614" name="Rectangle 5"/>
          <p:cNvSpPr>
            <a:spLocks noChangeArrowheads="1"/>
          </p:cNvSpPr>
          <p:nvPr/>
        </p:nvSpPr>
        <p:spPr bwMode="auto">
          <a:xfrm>
            <a:off x="4191000" y="4497388"/>
            <a:ext cx="1220788" cy="1527175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1"/>
              </a:solidFill>
            </a:endParaRPr>
          </a:p>
        </p:txBody>
      </p:sp>
      <p:sp>
        <p:nvSpPr>
          <p:cNvPr id="68615" name="Rectangle 6"/>
          <p:cNvSpPr>
            <a:spLocks noChangeArrowheads="1"/>
          </p:cNvSpPr>
          <p:nvPr/>
        </p:nvSpPr>
        <p:spPr bwMode="auto">
          <a:xfrm>
            <a:off x="228600" y="4497388"/>
            <a:ext cx="2514600" cy="1527175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pic>
        <p:nvPicPr>
          <p:cNvPr id="70659" name="Picture 2" descr="17_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3"/>
          <a:stretch>
            <a:fillRect/>
          </a:stretch>
        </p:blipFill>
        <p:spPr>
          <a:xfrm>
            <a:off x="228600" y="1981200"/>
            <a:ext cx="5181600" cy="4038600"/>
          </a:xfrm>
        </p:spPr>
      </p:pic>
      <p:sp>
        <p:nvSpPr>
          <p:cNvPr id="7066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smtClean="0"/>
              <a:t>Titrerkurver for </a:t>
            </a:r>
            <a:br>
              <a:rPr lang="en-US" altLang="nb-NO" smtClean="0"/>
            </a:br>
            <a:r>
              <a:rPr lang="en-US" altLang="nb-NO" smtClean="0"/>
              <a:t>sterk syre – sterk base</a:t>
            </a:r>
          </a:p>
        </p:txBody>
      </p:sp>
      <p:sp>
        <p:nvSpPr>
          <p:cNvPr id="7066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600200"/>
            <a:ext cx="3810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nb-NO" sz="2800" smtClean="0"/>
              <a:t>	Ved ytterlig tilsetting av base avtar økningen i pH og den flater ut.</a:t>
            </a: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228600" y="4497388"/>
            <a:ext cx="3886200" cy="1527175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smtClean="0"/>
              <a:t>Fellesioneffekten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600200"/>
            <a:ext cx="7543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b-NO" altLang="nb-NO" smtClean="0"/>
              <a:t>	“Graden av ionisering av en svak elektrolytt blir mindre dersom en tilsetter en sterk elektrolytt som har et felles ion med den svake elektrolytten.”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smtClean="0"/>
              <a:t>Titrerkurver for </a:t>
            </a:r>
            <a:br>
              <a:rPr lang="en-US" altLang="nb-NO" smtClean="0"/>
            </a:br>
            <a:r>
              <a:rPr lang="en-US" altLang="nb-NO" smtClean="0"/>
              <a:t>svak syre – sterk base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114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altLang="nb-NO" sz="2800" dirty="0" smtClean="0"/>
              <a:t>I motsetning til sterk syre så vil den svake korresponderende base påvirke pH i reaksjonsforløpet.</a:t>
            </a:r>
          </a:p>
          <a:p>
            <a:pPr eaLnBrk="1" hangingPunct="1">
              <a:lnSpc>
                <a:spcPct val="90000"/>
              </a:lnSpc>
            </a:pPr>
            <a:r>
              <a:rPr lang="nb-NO" altLang="nb-NO" sz="2800" dirty="0" smtClean="0"/>
              <a:t>Ved </a:t>
            </a:r>
            <a:r>
              <a:rPr lang="nb-NO" altLang="nb-NO" sz="2800" dirty="0" err="1" smtClean="0"/>
              <a:t>ekv.pkt</a:t>
            </a:r>
            <a:r>
              <a:rPr lang="nb-NO" altLang="nb-NO" sz="2800" dirty="0" smtClean="0"/>
              <a:t> er pH &gt;7.</a:t>
            </a:r>
          </a:p>
          <a:p>
            <a:pPr eaLnBrk="1" hangingPunct="1">
              <a:lnSpc>
                <a:spcPct val="90000"/>
              </a:lnSpc>
            </a:pPr>
            <a:r>
              <a:rPr lang="nb-NO" altLang="nb-NO" sz="2800" dirty="0" err="1" smtClean="0"/>
              <a:t>Fenolfthalein</a:t>
            </a:r>
            <a:r>
              <a:rPr lang="nb-NO" altLang="nb-NO" sz="2800" dirty="0" smtClean="0"/>
              <a:t> er ofte brukt som indikator for å finne </a:t>
            </a:r>
            <a:r>
              <a:rPr lang="nb-NO" altLang="nb-NO" sz="2800" dirty="0" err="1" smtClean="0"/>
              <a:t>ekv.pkt</a:t>
            </a:r>
            <a:r>
              <a:rPr lang="nb-NO" altLang="nb-NO" sz="2800" dirty="0" smtClean="0"/>
              <a:t> i slike titreringer.</a:t>
            </a:r>
          </a:p>
        </p:txBody>
      </p:sp>
      <p:pic>
        <p:nvPicPr>
          <p:cNvPr id="72709" name="Picture 8" descr="17_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638300"/>
            <a:ext cx="4953000" cy="397827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smtClean="0"/>
              <a:t>Titrerkurver for </a:t>
            </a:r>
            <a:br>
              <a:rPr lang="en-US" altLang="nb-NO" smtClean="0"/>
            </a:br>
            <a:r>
              <a:rPr lang="en-US" altLang="nb-NO" smtClean="0"/>
              <a:t>svak syre – sterk base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3810000"/>
            <a:ext cx="7924800" cy="2286000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nb-NO" sz="2800" smtClean="0"/>
              <a:t>	pH bestemmes av mengde svak syre og korresponderende base i løsningen ved titrering.</a:t>
            </a:r>
          </a:p>
        </p:txBody>
      </p:sp>
      <p:pic>
        <p:nvPicPr>
          <p:cNvPr id="74757" name="Picture 10" descr="17_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21"/>
          <a:stretch>
            <a:fillRect/>
          </a:stretch>
        </p:blipFill>
        <p:spPr>
          <a:xfrm>
            <a:off x="342900" y="1738313"/>
            <a:ext cx="8458200" cy="1462087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smtClean="0"/>
              <a:t>Titrerkurver for </a:t>
            </a:r>
            <a:br>
              <a:rPr lang="en-US" altLang="nb-NO" smtClean="0"/>
            </a:br>
            <a:r>
              <a:rPr lang="en-US" altLang="nb-NO" smtClean="0"/>
              <a:t>svak syre – sterk base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nb-NO" sz="2800" smtClean="0"/>
              <a:t>	Jo svakere syre jo høyere vil pH være ved start og det blir mindre endring av pH mot ekv.pkt</a:t>
            </a:r>
          </a:p>
        </p:txBody>
      </p:sp>
      <p:pic>
        <p:nvPicPr>
          <p:cNvPr id="76805" name="Picture 8" descr="17_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8"/>
          <a:stretch>
            <a:fillRect/>
          </a:stretch>
        </p:blipFill>
        <p:spPr>
          <a:xfrm>
            <a:off x="152400" y="1676400"/>
            <a:ext cx="4305300" cy="46482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smtClean="0"/>
              <a:t>Titrerkurver for </a:t>
            </a:r>
            <a:br>
              <a:rPr lang="en-US" altLang="nb-NO" smtClean="0"/>
            </a:br>
            <a:r>
              <a:rPr lang="en-US" altLang="nb-NO" smtClean="0"/>
              <a:t>svak base – sterk syre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3962400" cy="4114800"/>
          </a:xfrm>
        </p:spPr>
        <p:txBody>
          <a:bodyPr/>
          <a:lstStyle/>
          <a:p>
            <a:pPr eaLnBrk="1" hangingPunct="1"/>
            <a:r>
              <a:rPr lang="en-US" altLang="nb-NO" sz="2800" dirty="0" smtClean="0"/>
              <a:t>pH </a:t>
            </a:r>
            <a:r>
              <a:rPr lang="en-US" altLang="nb-NO" sz="2800" dirty="0" err="1" smtClean="0"/>
              <a:t>ved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ekv.pkt</a:t>
            </a:r>
            <a:r>
              <a:rPr lang="en-US" altLang="nb-NO" sz="2800" dirty="0" smtClean="0"/>
              <a:t> </a:t>
            </a:r>
            <a:r>
              <a:rPr lang="nb-NO" altLang="nb-NO" sz="2800" dirty="0" smtClean="0"/>
              <a:t>i slike titreringer er mindre enn 7</a:t>
            </a:r>
            <a:r>
              <a:rPr lang="en-US" altLang="nb-NO" sz="2800" dirty="0" smtClean="0"/>
              <a:t>.</a:t>
            </a:r>
          </a:p>
          <a:p>
            <a:pPr eaLnBrk="1" hangingPunct="1"/>
            <a:r>
              <a:rPr lang="en-US" altLang="nb-NO" sz="2800" dirty="0" err="1" smtClean="0"/>
              <a:t>Metylrødt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er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ofte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brukt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som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indikator</a:t>
            </a:r>
            <a:r>
              <a:rPr lang="en-US" altLang="nb-NO" sz="2800" dirty="0" smtClean="0"/>
              <a:t> for å </a:t>
            </a:r>
            <a:r>
              <a:rPr lang="en-US" altLang="nb-NO" sz="2800" dirty="0" err="1" smtClean="0"/>
              <a:t>bestemme</a:t>
            </a:r>
            <a:r>
              <a:rPr lang="en-US" altLang="nb-NO" sz="2800" dirty="0" smtClean="0"/>
              <a:t> </a:t>
            </a:r>
            <a:r>
              <a:rPr lang="en-US" altLang="nb-NO" sz="2800" dirty="0" err="1" smtClean="0"/>
              <a:t>ekv.pkt</a:t>
            </a:r>
            <a:r>
              <a:rPr lang="en-US" altLang="nb-NO" sz="2800" dirty="0" smtClean="0"/>
              <a:t>.</a:t>
            </a:r>
          </a:p>
        </p:txBody>
      </p:sp>
      <p:pic>
        <p:nvPicPr>
          <p:cNvPr id="78853" name="Picture 5" descr="17_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01813"/>
            <a:ext cx="3810000" cy="371157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smtClean="0"/>
              <a:t>Titrerkurver for polyprotiske syrer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600200"/>
            <a:ext cx="3124200" cy="4114800"/>
          </a:xfrm>
        </p:spPr>
        <p:txBody>
          <a:bodyPr/>
          <a:lstStyle/>
          <a:p>
            <a:pPr marL="347663" indent="-288925" eaLnBrk="1" hangingPunct="1">
              <a:buFontTx/>
              <a:buNone/>
            </a:pPr>
            <a:r>
              <a:rPr lang="nb-NO" altLang="nb-NO" sz="2800" dirty="0" smtClean="0"/>
              <a:t>	Ved titrering av </a:t>
            </a:r>
            <a:r>
              <a:rPr lang="nb-NO" altLang="nb-NO" sz="2800" dirty="0" err="1" smtClean="0"/>
              <a:t>polyprotiske</a:t>
            </a:r>
            <a:r>
              <a:rPr lang="nb-NO" altLang="nb-NO" sz="2800" dirty="0" smtClean="0"/>
              <a:t> (</a:t>
            </a:r>
            <a:r>
              <a:rPr lang="nb-NO" altLang="nb-NO" sz="2800" dirty="0" err="1" smtClean="0"/>
              <a:t>flerprotiske</a:t>
            </a:r>
            <a:r>
              <a:rPr lang="nb-NO" altLang="nb-NO" sz="2800" dirty="0" smtClean="0"/>
              <a:t>) syrer med sterk base er det et </a:t>
            </a:r>
            <a:r>
              <a:rPr lang="nb-NO" altLang="nb-NO" sz="2800" dirty="0" err="1" smtClean="0"/>
              <a:t>ekv.pkt</a:t>
            </a:r>
            <a:r>
              <a:rPr lang="nb-NO" altLang="nb-NO" sz="2800" dirty="0" smtClean="0"/>
              <a:t> for hver dissosiasjon.</a:t>
            </a:r>
          </a:p>
        </p:txBody>
      </p:sp>
      <p:pic>
        <p:nvPicPr>
          <p:cNvPr id="80901" name="Picture 5" descr="17_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"/>
          <a:stretch>
            <a:fillRect/>
          </a:stretch>
        </p:blipFill>
        <p:spPr>
          <a:xfrm>
            <a:off x="498475" y="2286000"/>
            <a:ext cx="4149725" cy="364966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smtClean="0"/>
              <a:t>Løselighetsprodukt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144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nb-NO" smtClean="0"/>
              <a:t>Gitt </a:t>
            </a:r>
            <a:r>
              <a:rPr lang="nb-NO" altLang="nb-NO" smtClean="0"/>
              <a:t>likevekten som oppstår med en mettet løsning av </a:t>
            </a:r>
            <a:r>
              <a:rPr lang="en-US" altLang="nb-NO" smtClean="0"/>
              <a:t>BaSO</a:t>
            </a:r>
            <a:r>
              <a:rPr lang="en-US" altLang="nb-NO" baseline="-25000" smtClean="0"/>
              <a:t>4</a:t>
            </a:r>
            <a:r>
              <a:rPr lang="en-US" altLang="nb-NO" smtClean="0"/>
              <a:t> i vann:</a:t>
            </a:r>
          </a:p>
        </p:txBody>
      </p:sp>
      <p:grpSp>
        <p:nvGrpSpPr>
          <p:cNvPr id="82949" name="Group 10"/>
          <p:cNvGrpSpPr>
            <a:grpSpLocks/>
          </p:cNvGrpSpPr>
          <p:nvPr/>
        </p:nvGrpSpPr>
        <p:grpSpPr bwMode="auto">
          <a:xfrm>
            <a:off x="566738" y="4038600"/>
            <a:ext cx="7734300" cy="579438"/>
            <a:chOff x="357" y="2544"/>
            <a:chExt cx="4767" cy="365"/>
          </a:xfrm>
        </p:grpSpPr>
        <p:sp>
          <p:nvSpPr>
            <p:cNvPr id="82950" name="Rectangle 4"/>
            <p:cNvSpPr>
              <a:spLocks noChangeArrowheads="1"/>
            </p:cNvSpPr>
            <p:nvPr/>
          </p:nvSpPr>
          <p:spPr bwMode="auto">
            <a:xfrm>
              <a:off x="357" y="2544"/>
              <a:ext cx="109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/>
                <a:t>BaSO</a:t>
              </a:r>
              <a:r>
                <a:rPr lang="en-US" altLang="nb-NO" baseline="-25000"/>
                <a:t>4</a:t>
              </a:r>
              <a:r>
                <a:rPr lang="en-US" altLang="nb-NO" sz="2400"/>
                <a:t>(</a:t>
              </a:r>
              <a:r>
                <a:rPr lang="en-US" altLang="nb-NO" sz="2400" i="1"/>
                <a:t>s</a:t>
              </a:r>
              <a:r>
                <a:rPr lang="en-US" altLang="nb-NO" sz="2400"/>
                <a:t>)</a:t>
              </a:r>
              <a:endParaRPr lang="en-US" altLang="nb-NO"/>
            </a:p>
          </p:txBody>
        </p:sp>
        <p:sp>
          <p:nvSpPr>
            <p:cNvPr id="82951" name="Rectangle 5"/>
            <p:cNvSpPr>
              <a:spLocks noChangeArrowheads="1"/>
            </p:cNvSpPr>
            <p:nvPr/>
          </p:nvSpPr>
          <p:spPr bwMode="auto">
            <a:xfrm>
              <a:off x="2853" y="2544"/>
              <a:ext cx="227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/>
                <a:t>Ba</a:t>
              </a:r>
              <a:r>
                <a:rPr lang="en-US" altLang="nb-NO" baseline="30000"/>
                <a:t>2+</a:t>
              </a:r>
              <a:r>
                <a:rPr lang="en-US" altLang="nb-NO" sz="2400"/>
                <a:t>(</a:t>
              </a:r>
              <a:r>
                <a:rPr lang="en-US" altLang="nb-NO" sz="2400" i="1"/>
                <a:t>aq</a:t>
              </a:r>
              <a:r>
                <a:rPr lang="en-US" altLang="nb-NO" sz="2400"/>
                <a:t>)</a:t>
              </a:r>
              <a:r>
                <a:rPr lang="en-US" altLang="nb-NO"/>
                <a:t>  + SO</a:t>
              </a:r>
              <a:r>
                <a:rPr lang="en-US" altLang="nb-NO" baseline="-25000"/>
                <a:t>4</a:t>
              </a:r>
              <a:r>
                <a:rPr lang="en-US" altLang="nb-NO" baseline="30000"/>
                <a:t>2</a:t>
              </a:r>
              <a:r>
                <a:rPr lang="en-US" altLang="nb-NO" baseline="30000">
                  <a:cs typeface="Arial" panose="020B0604020202020204" pitchFamily="34" charset="0"/>
                </a:rPr>
                <a:t>−</a:t>
              </a:r>
              <a:r>
                <a:rPr lang="en-US" altLang="nb-NO" sz="2400"/>
                <a:t>(</a:t>
              </a:r>
              <a:r>
                <a:rPr lang="en-US" altLang="nb-NO" sz="2400" i="1"/>
                <a:t>aq</a:t>
              </a:r>
              <a:r>
                <a:rPr lang="en-US" altLang="nb-NO" sz="2400"/>
                <a:t>)</a:t>
              </a:r>
              <a:endParaRPr lang="en-US" altLang="nb-NO"/>
            </a:p>
          </p:txBody>
        </p:sp>
        <p:pic>
          <p:nvPicPr>
            <p:cNvPr id="82952" name="Picture 8" descr="equilibr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2651"/>
              <a:ext cx="1000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smtClean="0"/>
              <a:t>Løselighetsprodukt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nb-NO" altLang="nb-NO" smtClean="0"/>
              <a:t>Likevektskonstanten for denne likevekten er </a:t>
            </a:r>
            <a:endParaRPr lang="en-US" altLang="nb-NO" smtClean="0"/>
          </a:p>
          <a:p>
            <a:pPr marL="0" indent="0" eaLnBrk="1" hangingPunct="1">
              <a:buFontTx/>
              <a:buNone/>
            </a:pPr>
            <a:endParaRPr lang="en-US" altLang="nb-NO" smtClean="0"/>
          </a:p>
          <a:p>
            <a:pPr marL="0" indent="0" algn="ctr" eaLnBrk="1" hangingPunct="1">
              <a:buFontTx/>
              <a:buNone/>
            </a:pPr>
            <a:r>
              <a:rPr lang="en-US" altLang="nb-NO" i="1" smtClean="0"/>
              <a:t>K</a:t>
            </a:r>
            <a:r>
              <a:rPr lang="en-US" altLang="nb-NO" i="1" baseline="-25000" smtClean="0"/>
              <a:t>sp</a:t>
            </a:r>
            <a:r>
              <a:rPr lang="en-US" altLang="nb-NO" smtClean="0"/>
              <a:t> = [Ba</a:t>
            </a:r>
            <a:r>
              <a:rPr lang="en-US" altLang="nb-NO" baseline="30000" smtClean="0"/>
              <a:t>2+</a:t>
            </a:r>
            <a:r>
              <a:rPr lang="en-US" altLang="nb-NO" smtClean="0"/>
              <a:t>] [SO</a:t>
            </a:r>
            <a:r>
              <a:rPr lang="en-US" altLang="nb-NO" baseline="-25000" smtClean="0"/>
              <a:t>4</a:t>
            </a:r>
            <a:r>
              <a:rPr lang="en-US" altLang="nb-NO" baseline="30000" smtClean="0"/>
              <a:t>2−</a:t>
            </a:r>
            <a:r>
              <a:rPr lang="en-US" altLang="nb-NO" smtClean="0"/>
              <a:t>]</a:t>
            </a:r>
          </a:p>
          <a:p>
            <a:pPr marL="0" indent="0" algn="ctr" eaLnBrk="1" hangingPunct="1">
              <a:buFontTx/>
              <a:buNone/>
            </a:pPr>
            <a:endParaRPr lang="en-US" altLang="nb-NO" smtClean="0">
              <a:solidFill>
                <a:srgbClr val="00006C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nb-NO" smtClean="0"/>
              <a:t>Hvor, </a:t>
            </a:r>
            <a:r>
              <a:rPr lang="en-US" altLang="nb-NO" i="1" smtClean="0"/>
              <a:t>K</a:t>
            </a:r>
            <a:r>
              <a:rPr lang="en-US" altLang="nb-NO" i="1" baseline="-25000" smtClean="0"/>
              <a:t>sp</a:t>
            </a:r>
            <a:r>
              <a:rPr lang="en-US" altLang="nb-NO" smtClean="0"/>
              <a:t>, kalles </a:t>
            </a:r>
            <a:r>
              <a:rPr lang="en-US" altLang="nb-NO" smtClean="0">
                <a:solidFill>
                  <a:srgbClr val="00006C"/>
                </a:solidFill>
              </a:rPr>
              <a:t>løselighetsproduktet</a:t>
            </a:r>
            <a:r>
              <a:rPr lang="en-US" altLang="nb-NO" smtClean="0"/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smtClean="0"/>
              <a:t>Løselighet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altLang="nb-NO" sz="2800" i="1" smtClean="0"/>
              <a:t>K</a:t>
            </a:r>
            <a:r>
              <a:rPr lang="nb-NO" altLang="nb-NO" sz="2800" i="1" baseline="-25000" smtClean="0"/>
              <a:t>sp</a:t>
            </a:r>
            <a:r>
              <a:rPr lang="nb-NO" altLang="nb-NO" sz="2800" smtClean="0"/>
              <a:t> er </a:t>
            </a:r>
            <a:r>
              <a:rPr lang="nb-NO" altLang="nb-NO" sz="2800" u="sng" smtClean="0"/>
              <a:t>ikke</a:t>
            </a:r>
            <a:r>
              <a:rPr lang="nb-NO" altLang="nb-NO" sz="2800" smtClean="0"/>
              <a:t> det samme som løselighet (solubility).</a:t>
            </a:r>
          </a:p>
          <a:p>
            <a:pPr eaLnBrk="1" hangingPunct="1"/>
            <a:r>
              <a:rPr lang="nb-NO" altLang="nb-NO" sz="2800" smtClean="0"/>
              <a:t>Løselighet er masse oppløst stoff i </a:t>
            </a:r>
            <a:br>
              <a:rPr lang="nb-NO" altLang="nb-NO" sz="2800" smtClean="0"/>
            </a:br>
            <a:r>
              <a:rPr lang="nb-NO" altLang="nb-NO" sz="2800" smtClean="0"/>
              <a:t>	1 L løsning (g/L) eller i </a:t>
            </a:r>
            <a:br>
              <a:rPr lang="nb-NO" altLang="nb-NO" sz="2800" smtClean="0"/>
            </a:br>
            <a:r>
              <a:rPr lang="nb-NO" altLang="nb-NO" sz="2800" smtClean="0"/>
              <a:t>	100 mL løsning (g/100 mL) </a:t>
            </a:r>
            <a:br>
              <a:rPr lang="nb-NO" altLang="nb-NO" sz="2800" smtClean="0"/>
            </a:br>
            <a:r>
              <a:rPr lang="nb-NO" altLang="nb-NO" sz="2800" smtClean="0"/>
              <a:t>eller stoffmengde i 1 L løsningen</a:t>
            </a:r>
            <a:br>
              <a:rPr lang="nb-NO" altLang="nb-NO" sz="2800" smtClean="0"/>
            </a:br>
            <a:r>
              <a:rPr lang="nb-NO" altLang="nb-NO" sz="2800" smtClean="0"/>
              <a:t>	mol/L eller M.</a:t>
            </a:r>
          </a:p>
        </p:txBody>
      </p:sp>
      <p:pic>
        <p:nvPicPr>
          <p:cNvPr id="45061" name="Picture 5" descr="17_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14"/>
          <a:stretch>
            <a:fillRect/>
          </a:stretch>
        </p:blipFill>
        <p:spPr>
          <a:xfrm>
            <a:off x="685800" y="4941888"/>
            <a:ext cx="7772400" cy="98425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smtClean="0"/>
              <a:t>Faktorer som påvirker løseligheten</a:t>
            </a:r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2743200"/>
          </a:xfrm>
        </p:spPr>
        <p:txBody>
          <a:bodyPr/>
          <a:lstStyle/>
          <a:p>
            <a:pPr eaLnBrk="1" hangingPunct="1"/>
            <a:r>
              <a:rPr lang="nb-NO" altLang="nb-NO" smtClean="0"/>
              <a:t>Fellesioneffekten</a:t>
            </a:r>
          </a:p>
          <a:p>
            <a:pPr marL="914400" lvl="1" indent="-457200" eaLnBrk="1" hangingPunct="1"/>
            <a:r>
              <a:rPr lang="nb-NO" altLang="nb-NO" smtClean="0"/>
              <a:t>Dersom ett av ionene i løsningslikevekten alt finnes fra før i løsningen vil likevekten blir drevet mot venstre, løseligheten til saltet går ned</a:t>
            </a:r>
          </a:p>
        </p:txBody>
      </p:sp>
      <p:grpSp>
        <p:nvGrpSpPr>
          <p:cNvPr id="89093" name="Group 10"/>
          <p:cNvGrpSpPr>
            <a:grpSpLocks/>
          </p:cNvGrpSpPr>
          <p:nvPr/>
        </p:nvGrpSpPr>
        <p:grpSpPr bwMode="auto">
          <a:xfrm>
            <a:off x="577850" y="4724400"/>
            <a:ext cx="7646988" cy="579438"/>
            <a:chOff x="364" y="2976"/>
            <a:chExt cx="4817" cy="365"/>
          </a:xfrm>
        </p:grpSpPr>
        <p:sp>
          <p:nvSpPr>
            <p:cNvPr id="89094" name="Rectangle 5"/>
            <p:cNvSpPr>
              <a:spLocks noChangeArrowheads="1"/>
            </p:cNvSpPr>
            <p:nvPr/>
          </p:nvSpPr>
          <p:spPr bwMode="auto">
            <a:xfrm>
              <a:off x="364" y="2976"/>
              <a:ext cx="111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/>
                <a:t>BaSO</a:t>
              </a:r>
              <a:r>
                <a:rPr lang="en-US" altLang="nb-NO" baseline="-25000"/>
                <a:t>4</a:t>
              </a:r>
              <a:r>
                <a:rPr lang="en-US" altLang="nb-NO" sz="2400"/>
                <a:t>(</a:t>
              </a:r>
              <a:r>
                <a:rPr lang="en-US" altLang="nb-NO" sz="2400" i="1"/>
                <a:t>s</a:t>
              </a:r>
              <a:r>
                <a:rPr lang="en-US" altLang="nb-NO" sz="2400"/>
                <a:t>)</a:t>
              </a:r>
              <a:endParaRPr lang="en-US" altLang="nb-NO"/>
            </a:p>
          </p:txBody>
        </p:sp>
        <p:sp>
          <p:nvSpPr>
            <p:cNvPr id="89095" name="Rectangle 6"/>
            <p:cNvSpPr>
              <a:spLocks noChangeArrowheads="1"/>
            </p:cNvSpPr>
            <p:nvPr/>
          </p:nvSpPr>
          <p:spPr bwMode="auto">
            <a:xfrm>
              <a:off x="2860" y="2976"/>
              <a:ext cx="232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/>
                <a:t>Ba</a:t>
              </a:r>
              <a:r>
                <a:rPr lang="en-US" altLang="nb-NO" baseline="30000"/>
                <a:t>2+</a:t>
              </a:r>
              <a:r>
                <a:rPr lang="en-US" altLang="nb-NO" sz="2400"/>
                <a:t>(</a:t>
              </a:r>
              <a:r>
                <a:rPr lang="en-US" altLang="nb-NO" sz="2400" i="1"/>
                <a:t>aq</a:t>
              </a:r>
              <a:r>
                <a:rPr lang="en-US" altLang="nb-NO" sz="2400"/>
                <a:t>)</a:t>
              </a:r>
              <a:r>
                <a:rPr lang="en-US" altLang="nb-NO"/>
                <a:t>  + SO</a:t>
              </a:r>
              <a:r>
                <a:rPr lang="en-US" altLang="nb-NO" baseline="-25000"/>
                <a:t>4</a:t>
              </a:r>
              <a:r>
                <a:rPr lang="en-US" altLang="nb-NO" baseline="30000"/>
                <a:t>2</a:t>
              </a:r>
              <a:r>
                <a:rPr lang="en-US" altLang="nb-NO" baseline="30000">
                  <a:cs typeface="Arial" panose="020B0604020202020204" pitchFamily="34" charset="0"/>
                </a:rPr>
                <a:t>−</a:t>
              </a:r>
              <a:r>
                <a:rPr lang="en-US" altLang="nb-NO" sz="2400"/>
                <a:t>(</a:t>
              </a:r>
              <a:r>
                <a:rPr lang="en-US" altLang="nb-NO" sz="2400" i="1"/>
                <a:t>aq</a:t>
              </a:r>
              <a:r>
                <a:rPr lang="en-US" altLang="nb-NO" sz="2400"/>
                <a:t>)</a:t>
              </a:r>
              <a:endParaRPr lang="en-US" altLang="nb-NO"/>
            </a:p>
          </p:txBody>
        </p:sp>
        <p:pic>
          <p:nvPicPr>
            <p:cNvPr id="89096" name="Picture 8" descr="equilibr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4" y="3083"/>
              <a:ext cx="1000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nb-NO" smtClean="0"/>
              <a:t>Faktorer som påvirker løseligheten</a:t>
            </a: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4813" y="1557338"/>
            <a:ext cx="4929187" cy="531812"/>
          </a:xfrm>
        </p:spPr>
        <p:txBody>
          <a:bodyPr/>
          <a:lstStyle/>
          <a:p>
            <a:pPr eaLnBrk="1" hangingPunct="1"/>
            <a:r>
              <a:rPr lang="en-US" altLang="nb-NO" smtClean="0"/>
              <a:t>Fellesioneffekten</a:t>
            </a:r>
          </a:p>
        </p:txBody>
      </p:sp>
      <p:pic>
        <p:nvPicPr>
          <p:cNvPr id="911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276475"/>
            <a:ext cx="4259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781300"/>
            <a:ext cx="29146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3240088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868863"/>
            <a:ext cx="341788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nb-NO" smtClean="0"/>
              <a:t>Fellesioneffekten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1397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nb-NO" sz="2800" smtClean="0"/>
              <a:t>Beregn fluoridkonsentrasjonen og pH i en homogen blanding av </a:t>
            </a:r>
            <a:br>
              <a:rPr lang="en-US" altLang="nb-NO" sz="2800" smtClean="0"/>
            </a:br>
            <a:r>
              <a:rPr lang="en-US" altLang="nb-NO" sz="2800" smtClean="0"/>
              <a:t>0.20 </a:t>
            </a:r>
            <a:r>
              <a:rPr lang="en-US" altLang="nb-NO" sz="2800" i="1" smtClean="0"/>
              <a:t>M</a:t>
            </a:r>
            <a:r>
              <a:rPr lang="en-US" altLang="nb-NO" sz="2800" smtClean="0"/>
              <a:t> in HF og 0.10 </a:t>
            </a:r>
            <a:r>
              <a:rPr lang="en-US" altLang="nb-NO" sz="2800" i="1" smtClean="0"/>
              <a:t>M</a:t>
            </a:r>
            <a:r>
              <a:rPr lang="en-US" altLang="nb-NO" sz="2800" smtClean="0"/>
              <a:t> in HCl.</a:t>
            </a:r>
            <a:endParaRPr lang="en-US" altLang="nb-NO" sz="2800" smtClean="0">
              <a:solidFill>
                <a:srgbClr val="00006C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124075" y="4724400"/>
            <a:ext cx="4806950" cy="946150"/>
            <a:chOff x="1728" y="3216"/>
            <a:chExt cx="3028" cy="596"/>
          </a:xfrm>
        </p:grpSpPr>
        <p:grpSp>
          <p:nvGrpSpPr>
            <p:cNvPr id="11276" name="Group 4"/>
            <p:cNvGrpSpPr>
              <a:grpSpLocks/>
            </p:cNvGrpSpPr>
            <p:nvPr/>
          </p:nvGrpSpPr>
          <p:grpSpPr bwMode="auto">
            <a:xfrm>
              <a:off x="1728" y="3216"/>
              <a:ext cx="1729" cy="596"/>
              <a:chOff x="1919" y="672"/>
              <a:chExt cx="1729" cy="596"/>
            </a:xfrm>
          </p:grpSpPr>
          <p:grpSp>
            <p:nvGrpSpPr>
              <p:cNvPr id="11278" name="Group 5"/>
              <p:cNvGrpSpPr>
                <a:grpSpLocks/>
              </p:cNvGrpSpPr>
              <p:nvPr/>
            </p:nvGrpSpPr>
            <p:grpSpPr bwMode="auto">
              <a:xfrm>
                <a:off x="2486" y="672"/>
                <a:ext cx="1162" cy="596"/>
                <a:chOff x="326" y="825"/>
                <a:chExt cx="1162" cy="596"/>
              </a:xfrm>
            </p:grpSpPr>
            <p:sp>
              <p:nvSpPr>
                <p:cNvPr id="11280" name="Rectangle 6"/>
                <p:cNvSpPr>
                  <a:spLocks noChangeArrowheads="1"/>
                </p:cNvSpPr>
                <p:nvPr/>
              </p:nvSpPr>
              <p:spPr bwMode="auto">
                <a:xfrm>
                  <a:off x="326" y="825"/>
                  <a:ext cx="1162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nb-NO" sz="2800"/>
                    <a:t>[H</a:t>
                  </a:r>
                  <a:r>
                    <a:rPr lang="en-US" altLang="nb-NO" sz="2800" baseline="-25000"/>
                    <a:t>3</a:t>
                  </a:r>
                  <a:r>
                    <a:rPr lang="en-US" altLang="nb-NO" sz="2800"/>
                    <a:t>O</a:t>
                  </a:r>
                  <a:r>
                    <a:rPr lang="en-US" altLang="nb-NO" sz="2800" baseline="30000"/>
                    <a:t>+</a:t>
                  </a:r>
                  <a:r>
                    <a:rPr lang="en-US" altLang="nb-NO" sz="2800"/>
                    <a:t>] [F</a:t>
                  </a:r>
                  <a:r>
                    <a:rPr lang="en-US" altLang="nb-NO" sz="2800" baseline="30000">
                      <a:cs typeface="Arial" panose="020B0604020202020204" pitchFamily="34" charset="0"/>
                    </a:rPr>
                    <a:t>−</a:t>
                  </a:r>
                  <a:r>
                    <a:rPr lang="en-US" altLang="nb-NO" sz="2800"/>
                    <a:t>]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nb-NO" sz="2800"/>
                    <a:t>[HF]</a:t>
                  </a:r>
                </a:p>
              </p:txBody>
            </p:sp>
            <p:sp>
              <p:nvSpPr>
                <p:cNvPr id="11281" name="Line 7"/>
                <p:cNvSpPr>
                  <a:spLocks noChangeShapeType="1"/>
                </p:cNvSpPr>
                <p:nvPr/>
              </p:nvSpPr>
              <p:spPr bwMode="auto">
                <a:xfrm>
                  <a:off x="336" y="1144"/>
                  <a:ext cx="1104" cy="0"/>
                </a:xfrm>
                <a:prstGeom prst="line">
                  <a:avLst/>
                </a:prstGeom>
                <a:noFill/>
                <a:ln w="19050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</p:grpSp>
          <p:sp>
            <p:nvSpPr>
              <p:cNvPr id="11279" name="Rectangle 8"/>
              <p:cNvSpPr>
                <a:spLocks noChangeArrowheads="1"/>
              </p:cNvSpPr>
              <p:nvPr/>
            </p:nvSpPr>
            <p:spPr bwMode="auto">
              <a:xfrm>
                <a:off x="1919" y="807"/>
                <a:ext cx="54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nb-NO" sz="2800" i="1"/>
                  <a:t>K</a:t>
                </a:r>
                <a:r>
                  <a:rPr lang="en-US" altLang="nb-NO" sz="2800" i="1" baseline="-25000"/>
                  <a:t>a</a:t>
                </a:r>
                <a:r>
                  <a:rPr lang="en-US" altLang="nb-NO" sz="2800"/>
                  <a:t> =</a:t>
                </a:r>
                <a:endParaRPr lang="en-US" altLang="nb-NO" sz="2800" i="1"/>
              </a:p>
            </p:txBody>
          </p:sp>
        </p:grpSp>
        <p:sp>
          <p:nvSpPr>
            <p:cNvPr id="11277" name="Rectangle 9"/>
            <p:cNvSpPr>
              <a:spLocks noChangeArrowheads="1"/>
            </p:cNvSpPr>
            <p:nvPr/>
          </p:nvSpPr>
          <p:spPr bwMode="auto">
            <a:xfrm>
              <a:off x="3504" y="3351"/>
              <a:ext cx="12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800"/>
                <a:t>= 6.8 </a:t>
              </a:r>
              <a:r>
                <a:rPr lang="en-US" altLang="nb-NO" sz="2800">
                  <a:sym typeface="Symbol" panose="05050102010706020507" pitchFamily="18" charset="2"/>
                </a:rPr>
                <a:t> 10</a:t>
              </a:r>
              <a:r>
                <a:rPr lang="en-US" altLang="nb-NO" sz="2800" baseline="30000">
                  <a:sym typeface="Symbol" panose="05050102010706020507" pitchFamily="18" charset="2"/>
                </a:rPr>
                <a:t>-4</a:t>
              </a:r>
              <a:endParaRPr lang="en-US" altLang="nb-NO" sz="2800"/>
            </a:p>
          </p:txBody>
        </p:sp>
      </p:grpSp>
      <p:sp>
        <p:nvSpPr>
          <p:cNvPr id="11270" name="Rektangel 12"/>
          <p:cNvSpPr>
            <a:spLocks noChangeArrowheads="1"/>
          </p:cNvSpPr>
          <p:nvPr/>
        </p:nvSpPr>
        <p:spPr bwMode="auto">
          <a:xfrm>
            <a:off x="323850" y="1052513"/>
            <a:ext cx="6134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400">
                <a:solidFill>
                  <a:srgbClr val="CC3300"/>
                </a:solidFill>
              </a:rPr>
              <a:t>Example: Fellesioneffekten for en svak syre</a:t>
            </a:r>
            <a:endParaRPr lang="nb-NO" altLang="nb-NO" sz="2400">
              <a:solidFill>
                <a:srgbClr val="C00000"/>
              </a:solidFill>
            </a:endParaRPr>
          </a:p>
        </p:txBody>
      </p:sp>
      <p:sp>
        <p:nvSpPr>
          <p:cNvPr id="11271" name="Rektangel 14"/>
          <p:cNvSpPr>
            <a:spLocks noChangeArrowheads="1"/>
          </p:cNvSpPr>
          <p:nvPr/>
        </p:nvSpPr>
        <p:spPr bwMode="auto">
          <a:xfrm>
            <a:off x="1835150" y="4076700"/>
            <a:ext cx="4487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b-NO" sz="2800" i="1" dirty="0" err="1"/>
              <a:t>K</a:t>
            </a:r>
            <a:r>
              <a:rPr lang="en-US" altLang="nb-NO" sz="2800" i="1" baseline="-25000" dirty="0" err="1"/>
              <a:t>a</a:t>
            </a:r>
            <a:r>
              <a:rPr lang="en-US" altLang="nb-NO" sz="2800" dirty="0"/>
              <a:t> for HF </a:t>
            </a:r>
            <a:r>
              <a:rPr lang="en-US" altLang="nb-NO" sz="2800" dirty="0" err="1" smtClean="0"/>
              <a:t>er</a:t>
            </a:r>
            <a:r>
              <a:rPr lang="en-US" altLang="nb-NO" sz="2800" dirty="0" smtClean="0"/>
              <a:t> </a:t>
            </a:r>
            <a:r>
              <a:rPr lang="en-US" altLang="nb-NO" sz="2800" dirty="0"/>
              <a:t>6.8 </a:t>
            </a:r>
            <a:r>
              <a:rPr lang="en-US" altLang="nb-NO" sz="2800" dirty="0">
                <a:sym typeface="Symbol" panose="05050102010706020507" pitchFamily="18" charset="2"/>
              </a:rPr>
              <a:t> 10</a:t>
            </a:r>
            <a:r>
              <a:rPr lang="en-US" altLang="nb-NO" sz="2800" baseline="30000" dirty="0">
                <a:sym typeface="Symbol" panose="05050102010706020507" pitchFamily="18" charset="2"/>
              </a:rPr>
              <a:t>−4</a:t>
            </a:r>
            <a:r>
              <a:rPr lang="en-US" altLang="nb-NO" sz="2800" dirty="0">
                <a:sym typeface="Symbol" panose="05050102010706020507" pitchFamily="18" charset="2"/>
              </a:rPr>
              <a:t>.</a:t>
            </a:r>
            <a:endParaRPr lang="en-US" altLang="nb-NO" sz="2800" dirty="0"/>
          </a:p>
        </p:txBody>
      </p:sp>
      <p:grpSp>
        <p:nvGrpSpPr>
          <p:cNvPr id="11272" name="Group 131"/>
          <p:cNvGrpSpPr>
            <a:grpSpLocks/>
          </p:cNvGrpSpPr>
          <p:nvPr/>
        </p:nvGrpSpPr>
        <p:grpSpPr bwMode="auto">
          <a:xfrm>
            <a:off x="611188" y="3284538"/>
            <a:ext cx="7558087" cy="519112"/>
            <a:chOff x="398" y="1008"/>
            <a:chExt cx="4761" cy="327"/>
          </a:xfrm>
        </p:grpSpPr>
        <p:sp>
          <p:nvSpPr>
            <p:cNvPr id="11273" name="Rectangle 6"/>
            <p:cNvSpPr>
              <a:spLocks noChangeArrowheads="1"/>
            </p:cNvSpPr>
            <p:nvPr/>
          </p:nvSpPr>
          <p:spPr bwMode="auto">
            <a:xfrm>
              <a:off x="398" y="1008"/>
              <a:ext cx="15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800"/>
                <a:t>HF</a:t>
              </a:r>
              <a:r>
                <a:rPr lang="en-US" altLang="nb-NO" sz="2000"/>
                <a:t>(</a:t>
              </a:r>
              <a:r>
                <a:rPr lang="en-US" altLang="nb-NO" sz="2000" i="1"/>
                <a:t>aq</a:t>
              </a:r>
              <a:r>
                <a:rPr lang="en-US" altLang="nb-NO" sz="2000"/>
                <a:t>)</a:t>
              </a:r>
              <a:r>
                <a:rPr lang="en-US" altLang="nb-NO" sz="2800"/>
                <a:t> + H</a:t>
              </a:r>
              <a:r>
                <a:rPr lang="en-US" altLang="nb-NO" sz="2800" baseline="-25000"/>
                <a:t>2</a:t>
              </a:r>
              <a:r>
                <a:rPr lang="en-US" altLang="nb-NO" sz="2800"/>
                <a:t>O</a:t>
              </a:r>
              <a:r>
                <a:rPr lang="en-US" altLang="nb-NO" sz="2000"/>
                <a:t>(</a:t>
              </a:r>
              <a:r>
                <a:rPr lang="en-US" altLang="nb-NO" sz="2000" i="1"/>
                <a:t>l</a:t>
              </a:r>
              <a:r>
                <a:rPr lang="en-US" altLang="nb-NO" sz="2000"/>
                <a:t>)</a:t>
              </a:r>
              <a:endParaRPr lang="en-US" altLang="nb-NO" sz="2800"/>
            </a:p>
          </p:txBody>
        </p:sp>
        <p:sp>
          <p:nvSpPr>
            <p:cNvPr id="11274" name="Rectangle 7"/>
            <p:cNvSpPr>
              <a:spLocks noChangeArrowheads="1"/>
            </p:cNvSpPr>
            <p:nvPr/>
          </p:nvSpPr>
          <p:spPr bwMode="auto">
            <a:xfrm>
              <a:off x="3422" y="1008"/>
              <a:ext cx="173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800"/>
                <a:t>H</a:t>
              </a:r>
              <a:r>
                <a:rPr lang="en-US" altLang="nb-NO" sz="2800" baseline="-25000"/>
                <a:t>3</a:t>
              </a:r>
              <a:r>
                <a:rPr lang="en-US" altLang="nb-NO" sz="2800"/>
                <a:t>O</a:t>
              </a:r>
              <a:r>
                <a:rPr lang="en-US" altLang="nb-NO" sz="2800" baseline="30000"/>
                <a:t>+</a:t>
              </a:r>
              <a:r>
                <a:rPr lang="en-US" altLang="nb-NO" sz="2000"/>
                <a:t>(</a:t>
              </a:r>
              <a:r>
                <a:rPr lang="en-US" altLang="nb-NO" sz="2000" i="1"/>
                <a:t>aq</a:t>
              </a:r>
              <a:r>
                <a:rPr lang="en-US" altLang="nb-NO" sz="2000"/>
                <a:t>)</a:t>
              </a:r>
              <a:r>
                <a:rPr lang="en-US" altLang="nb-NO" sz="2800"/>
                <a:t> + F</a:t>
              </a:r>
              <a:r>
                <a:rPr lang="en-US" altLang="nb-NO" sz="2800" baseline="30000">
                  <a:cs typeface="Arial" panose="020B0604020202020204" pitchFamily="34" charset="0"/>
                </a:rPr>
                <a:t>−</a:t>
              </a:r>
              <a:r>
                <a:rPr lang="en-US" altLang="nb-NO" sz="2000"/>
                <a:t>(</a:t>
              </a:r>
              <a:r>
                <a:rPr lang="en-US" altLang="nb-NO" sz="2000" i="1"/>
                <a:t>aq</a:t>
              </a:r>
              <a:r>
                <a:rPr lang="en-US" altLang="nb-NO" sz="2000"/>
                <a:t>)</a:t>
              </a:r>
              <a:r>
                <a:rPr lang="en-US" altLang="nb-NO" sz="2800"/>
                <a:t> </a:t>
              </a:r>
            </a:p>
          </p:txBody>
        </p:sp>
        <p:pic>
          <p:nvPicPr>
            <p:cNvPr id="11275" name="Picture 128" descr="equilibr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" y="1096"/>
              <a:ext cx="1000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smtClean="0"/>
              <a:t>Faktorer som påvirker løseligheten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628775"/>
            <a:ext cx="3810000" cy="4114800"/>
          </a:xfrm>
        </p:spPr>
        <p:txBody>
          <a:bodyPr/>
          <a:lstStyle/>
          <a:p>
            <a:pPr eaLnBrk="1" hangingPunct="1"/>
            <a:r>
              <a:rPr lang="nb-NO" altLang="nb-NO" sz="2800" smtClean="0"/>
              <a:t>pH</a:t>
            </a:r>
          </a:p>
          <a:p>
            <a:pPr marL="798513" lvl="1" indent="-341313" eaLnBrk="1" hangingPunct="1"/>
            <a:r>
              <a:rPr lang="nb-NO" altLang="nb-NO" sz="2400" smtClean="0"/>
              <a:t>Dersom en forbindelse har et basisk anion vil dette løseligheten være større i sur løsning.</a:t>
            </a:r>
          </a:p>
          <a:p>
            <a:pPr marL="798513" lvl="1" indent="-341313" eaLnBrk="1" hangingPunct="1"/>
            <a:r>
              <a:rPr lang="nb-NO" altLang="nb-NO" sz="2400" smtClean="0"/>
              <a:t>Forbindelser med sure kation vil være med løselige i basiske løsninger.</a:t>
            </a:r>
          </a:p>
        </p:txBody>
      </p:sp>
      <p:pic>
        <p:nvPicPr>
          <p:cNvPr id="93189" name="Picture 5" descr="17_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13940" r="9375" b="15843"/>
          <a:stretch>
            <a:fillRect/>
          </a:stretch>
        </p:blipFill>
        <p:spPr>
          <a:xfrm>
            <a:off x="323850" y="1557338"/>
            <a:ext cx="5111750" cy="40894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nb-NO" smtClean="0"/>
              <a:t>Faktorer som påvirker løseligheten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2565400"/>
            <a:ext cx="4716462" cy="4114800"/>
          </a:xfrm>
        </p:spPr>
        <p:txBody>
          <a:bodyPr/>
          <a:lstStyle/>
          <a:p>
            <a:pPr eaLnBrk="1" hangingPunct="1"/>
            <a:r>
              <a:rPr lang="en-US" altLang="nb-NO" sz="2800" smtClean="0"/>
              <a:t>pH</a:t>
            </a:r>
          </a:p>
          <a:p>
            <a:pPr marL="798513" lvl="1" indent="-341313" eaLnBrk="1" hangingPunct="1"/>
            <a:r>
              <a:rPr lang="en-US" altLang="nb-NO" sz="2400" smtClean="0"/>
              <a:t>pH påvirker løseligheten til salter med sure kation eller basiske anion.</a:t>
            </a:r>
          </a:p>
        </p:txBody>
      </p:sp>
      <p:pic>
        <p:nvPicPr>
          <p:cNvPr id="952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1052513"/>
            <a:ext cx="50069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2987675" cy="434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157788"/>
            <a:ext cx="411797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smtClean="0"/>
              <a:t>Faktorer som påvirker løseligheten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52500" y="1371600"/>
            <a:ext cx="7239000" cy="1371600"/>
          </a:xfrm>
        </p:spPr>
        <p:txBody>
          <a:bodyPr/>
          <a:lstStyle/>
          <a:p>
            <a:pPr eaLnBrk="1" hangingPunct="1"/>
            <a:r>
              <a:rPr lang="en-US" altLang="nb-NO" sz="2800" smtClean="0"/>
              <a:t>Kompleksion</a:t>
            </a:r>
          </a:p>
          <a:p>
            <a:pPr marL="798513" lvl="1" indent="-341313" eaLnBrk="1" hangingPunct="1"/>
            <a:r>
              <a:rPr lang="en-US" altLang="nb-NO" sz="2400" smtClean="0"/>
              <a:t>Metallion kan være Lewis syrer og danne kompleksion med Lewisbaser i løsemiddelet.</a:t>
            </a:r>
          </a:p>
        </p:txBody>
      </p:sp>
      <p:pic>
        <p:nvPicPr>
          <p:cNvPr id="97285" name="Picture 8" descr="17_T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9"/>
          <a:stretch>
            <a:fillRect/>
          </a:stretch>
        </p:blipFill>
        <p:spPr>
          <a:xfrm>
            <a:off x="1843088" y="2819400"/>
            <a:ext cx="5456237" cy="3581400"/>
          </a:xfrm>
        </p:spPr>
      </p:pic>
      <p:sp>
        <p:nvSpPr>
          <p:cNvPr id="97286" name="Rectangle 9"/>
          <p:cNvSpPr>
            <a:spLocks noChangeArrowheads="1"/>
          </p:cNvSpPr>
          <p:nvPr/>
        </p:nvSpPr>
        <p:spPr bwMode="auto">
          <a:xfrm>
            <a:off x="1905000" y="2895600"/>
            <a:ext cx="914400" cy="152400"/>
          </a:xfrm>
          <a:prstGeom prst="rect">
            <a:avLst/>
          </a:prstGeom>
          <a:solidFill>
            <a:srgbClr val="007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smtClean="0"/>
              <a:t>Faktorer som påvirker løseligheten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724525" y="1981200"/>
            <a:ext cx="3038475" cy="4114800"/>
          </a:xfrm>
        </p:spPr>
        <p:txBody>
          <a:bodyPr/>
          <a:lstStyle/>
          <a:p>
            <a:pPr eaLnBrk="1" hangingPunct="1"/>
            <a:r>
              <a:rPr lang="en-US" altLang="nb-NO" sz="2800" smtClean="0"/>
              <a:t>Kompleksion</a:t>
            </a:r>
          </a:p>
          <a:p>
            <a:pPr marL="801688" lvl="1" eaLnBrk="1" hangingPunct="1"/>
            <a:r>
              <a:rPr lang="en-US" altLang="nb-NO" sz="2400" smtClean="0"/>
              <a:t>Dannesle av kompleksion øker løseligheten til saltene.</a:t>
            </a:r>
          </a:p>
        </p:txBody>
      </p:sp>
      <p:pic>
        <p:nvPicPr>
          <p:cNvPr id="99333" name="Picture 6" descr="17_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7" t="15240" r="8984" b="20039"/>
          <a:stretch>
            <a:fillRect/>
          </a:stretch>
        </p:blipFill>
        <p:spPr>
          <a:xfrm>
            <a:off x="534988" y="1830388"/>
            <a:ext cx="5119687" cy="4113212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smtClean="0"/>
              <a:t>Faktorer som påvirker løseligheten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91000" cy="4114800"/>
          </a:xfrm>
        </p:spPr>
        <p:txBody>
          <a:bodyPr/>
          <a:lstStyle/>
          <a:p>
            <a:pPr eaLnBrk="1" hangingPunct="1"/>
            <a:r>
              <a:rPr lang="nb-NO" altLang="nb-NO" sz="2800" smtClean="0"/>
              <a:t>Amfotæriske stoff</a:t>
            </a:r>
          </a:p>
          <a:p>
            <a:pPr marL="798513" lvl="1" indent="-341313" eaLnBrk="1" hangingPunct="1"/>
            <a:r>
              <a:rPr lang="nb-NO" altLang="nb-NO" sz="2400" smtClean="0"/>
              <a:t>Amfotæriske metaloksider og –hydroksider er løselige i sterk syre eller base siden de kan reagera som syre eller base.</a:t>
            </a:r>
          </a:p>
          <a:p>
            <a:pPr marL="798513" lvl="1" indent="-341313" eaLnBrk="1" hangingPunct="1"/>
            <a:r>
              <a:rPr lang="nb-NO" altLang="nb-NO" sz="2400" smtClean="0"/>
              <a:t>F.eks Al</a:t>
            </a:r>
            <a:r>
              <a:rPr lang="nb-NO" altLang="nb-NO" sz="2400" baseline="30000" smtClean="0"/>
              <a:t>3+</a:t>
            </a:r>
            <a:r>
              <a:rPr lang="nb-NO" altLang="nb-NO" sz="2400" smtClean="0"/>
              <a:t>, Zn</a:t>
            </a:r>
            <a:r>
              <a:rPr lang="nb-NO" altLang="nb-NO" sz="2400" baseline="30000" smtClean="0"/>
              <a:t>2+</a:t>
            </a:r>
            <a:r>
              <a:rPr lang="nb-NO" altLang="nb-NO" sz="2400" smtClean="0"/>
              <a:t>, and Sn</a:t>
            </a:r>
            <a:r>
              <a:rPr lang="nb-NO" altLang="nb-NO" sz="2400" baseline="30000" smtClean="0"/>
              <a:t>2+</a:t>
            </a:r>
            <a:r>
              <a:rPr lang="nb-NO" altLang="nb-NO" sz="2400" smtClean="0"/>
              <a:t>.</a:t>
            </a:r>
          </a:p>
        </p:txBody>
      </p:sp>
      <p:pic>
        <p:nvPicPr>
          <p:cNvPr id="101381" name="Picture 5" descr="17_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3" t="18840" r="11415" b="14639"/>
          <a:stretch>
            <a:fillRect/>
          </a:stretch>
        </p:blipFill>
        <p:spPr>
          <a:xfrm>
            <a:off x="4286250" y="1752600"/>
            <a:ext cx="4552950" cy="343217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smtClean="0"/>
              <a:t>Vil det bli en utfelling?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2350" y="1600200"/>
            <a:ext cx="7086600" cy="4114800"/>
          </a:xfrm>
        </p:spPr>
        <p:txBody>
          <a:bodyPr/>
          <a:lstStyle/>
          <a:p>
            <a:pPr eaLnBrk="1" hangingPunct="1"/>
            <a:r>
              <a:rPr lang="en-US" altLang="nb-NO" smtClean="0"/>
              <a:t>I en løsning,</a:t>
            </a:r>
          </a:p>
          <a:p>
            <a:pPr marL="798513" lvl="1" indent="-341313" eaLnBrk="1" hangingPunct="1"/>
            <a:r>
              <a:rPr lang="en-US" altLang="nb-NO" smtClean="0"/>
              <a:t>Dersom </a:t>
            </a:r>
            <a:r>
              <a:rPr lang="en-US" altLang="nb-NO" i="1" smtClean="0"/>
              <a:t>Q</a:t>
            </a:r>
            <a:r>
              <a:rPr lang="en-US" altLang="nb-NO" smtClean="0"/>
              <a:t> = </a:t>
            </a:r>
            <a:r>
              <a:rPr lang="en-US" altLang="nb-NO" i="1" smtClean="0"/>
              <a:t>K</a:t>
            </a:r>
            <a:r>
              <a:rPr lang="en-US" altLang="nb-NO" i="1" baseline="-25000" smtClean="0"/>
              <a:t>sp</a:t>
            </a:r>
            <a:r>
              <a:rPr lang="en-US" altLang="nb-NO" smtClean="0"/>
              <a:t>, så er systemet i likevekt og løsningen er mettet.</a:t>
            </a:r>
          </a:p>
          <a:p>
            <a:pPr marL="798513" lvl="1" indent="-341313" eaLnBrk="1" hangingPunct="1"/>
            <a:r>
              <a:rPr lang="en-US" altLang="nb-NO" smtClean="0"/>
              <a:t>Dersom </a:t>
            </a:r>
            <a:r>
              <a:rPr lang="en-US" altLang="nb-NO" i="1" smtClean="0"/>
              <a:t>Q</a:t>
            </a:r>
            <a:r>
              <a:rPr lang="en-US" altLang="nb-NO" smtClean="0"/>
              <a:t> &lt; </a:t>
            </a:r>
            <a:r>
              <a:rPr lang="en-US" altLang="nb-NO" i="1" smtClean="0"/>
              <a:t>K</a:t>
            </a:r>
            <a:r>
              <a:rPr lang="en-US" altLang="nb-NO" i="1" baseline="-25000" smtClean="0"/>
              <a:t>sp</a:t>
            </a:r>
            <a:r>
              <a:rPr lang="en-US" altLang="nb-NO" smtClean="0"/>
              <a:t>, så kan mer fast stoff løses opp inntil </a:t>
            </a:r>
            <a:r>
              <a:rPr lang="en-US" altLang="nb-NO" i="1" smtClean="0"/>
              <a:t>Q</a:t>
            </a:r>
            <a:r>
              <a:rPr lang="en-US" altLang="nb-NO" smtClean="0"/>
              <a:t> = </a:t>
            </a:r>
            <a:r>
              <a:rPr lang="en-US" altLang="nb-NO" i="1" smtClean="0"/>
              <a:t>K</a:t>
            </a:r>
            <a:r>
              <a:rPr lang="en-US" altLang="nb-NO" i="1" baseline="-25000" smtClean="0"/>
              <a:t>sp</a:t>
            </a:r>
            <a:r>
              <a:rPr lang="en-US" altLang="nb-NO" smtClean="0"/>
              <a:t>. Løsningen er umettet</a:t>
            </a:r>
          </a:p>
          <a:p>
            <a:pPr marL="798513" lvl="1" indent="-341313" eaLnBrk="1" hangingPunct="1"/>
            <a:r>
              <a:rPr lang="en-US" altLang="nb-NO" smtClean="0"/>
              <a:t>Dersom </a:t>
            </a:r>
            <a:r>
              <a:rPr lang="en-US" altLang="nb-NO" i="1" smtClean="0"/>
              <a:t>Q</a:t>
            </a:r>
            <a:r>
              <a:rPr lang="en-US" altLang="nb-NO" smtClean="0"/>
              <a:t> &gt; </a:t>
            </a:r>
            <a:r>
              <a:rPr lang="en-US" altLang="nb-NO" i="1" smtClean="0"/>
              <a:t>K</a:t>
            </a:r>
            <a:r>
              <a:rPr lang="en-US" altLang="nb-NO" i="1" baseline="-25000" smtClean="0"/>
              <a:t>sp</a:t>
            </a:r>
            <a:r>
              <a:rPr lang="en-US" altLang="nb-NO" smtClean="0"/>
              <a:t>, er løsningen overmettet og salt vil utfelles inntil </a:t>
            </a:r>
            <a:br>
              <a:rPr lang="en-US" altLang="nb-NO" smtClean="0"/>
            </a:br>
            <a:r>
              <a:rPr lang="en-US" altLang="nb-NO" i="1" smtClean="0"/>
              <a:t>Q</a:t>
            </a:r>
            <a:r>
              <a:rPr lang="en-US" altLang="nb-NO" smtClean="0"/>
              <a:t> = </a:t>
            </a:r>
            <a:r>
              <a:rPr lang="en-US" altLang="nb-NO" i="1" smtClean="0"/>
              <a:t>K</a:t>
            </a:r>
            <a:r>
              <a:rPr lang="en-US" altLang="nb-NO" i="1" baseline="-25000" smtClean="0"/>
              <a:t>sp</a:t>
            </a:r>
            <a:r>
              <a:rPr lang="en-US" altLang="nb-NO" smtClean="0"/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Plassholder for bunntekst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" y="26035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nb-NO" smtClean="0"/>
              <a:t>Selektiv utfelling av ioner (gruppeanalyse i uorganisk kjemi)</a:t>
            </a: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0" y="1600200"/>
            <a:ext cx="3124200" cy="4114800"/>
          </a:xfrm>
        </p:spPr>
        <p:txBody>
          <a:bodyPr/>
          <a:lstStyle/>
          <a:p>
            <a:pPr marL="290513" indent="-290513" eaLnBrk="1" hangingPunct="1">
              <a:buFontTx/>
              <a:buNone/>
            </a:pPr>
            <a:r>
              <a:rPr lang="nb-NO" altLang="nb-NO" sz="2800" smtClean="0"/>
              <a:t>	Det er mulig å bruke forskjeller i løselighet til å selektivt separere ioner i en blanding (for videre analyse)</a:t>
            </a:r>
          </a:p>
          <a:p>
            <a:pPr marL="290513" indent="-290513" eaLnBrk="1" hangingPunct="1">
              <a:buFontTx/>
              <a:buNone/>
            </a:pPr>
            <a:r>
              <a:rPr lang="nb-NO" altLang="nb-NO" sz="2800" smtClean="0"/>
              <a:t>	I uorg.analyse brukes særlig felling med S</a:t>
            </a:r>
            <a:r>
              <a:rPr lang="nb-NO" altLang="nb-NO" sz="2800" baseline="30000" smtClean="0"/>
              <a:t>2-</a:t>
            </a:r>
          </a:p>
        </p:txBody>
      </p:sp>
      <p:pic>
        <p:nvPicPr>
          <p:cNvPr id="105477" name="Picture 5" descr="17_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"/>
          <a:stretch>
            <a:fillRect/>
          </a:stretch>
        </p:blipFill>
        <p:spPr>
          <a:xfrm>
            <a:off x="762000" y="1600200"/>
            <a:ext cx="3630613" cy="48768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smtClean="0"/>
              <a:t>Fellesioneffekten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811213" y="2635250"/>
            <a:ext cx="75199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800"/>
              <a:t>Siden HCl er en sterkt syre vil startkonsentrasjonen av H</a:t>
            </a:r>
            <a:r>
              <a:rPr lang="en-US" altLang="nb-NO" sz="2800" baseline="-25000"/>
              <a:t>3</a:t>
            </a:r>
            <a:r>
              <a:rPr lang="en-US" altLang="nb-NO" sz="2800"/>
              <a:t>O</a:t>
            </a:r>
            <a:r>
              <a:rPr lang="en-US" altLang="nb-NO" sz="2800" baseline="30000"/>
              <a:t>+ </a:t>
            </a:r>
            <a:r>
              <a:rPr lang="en-US" altLang="nb-NO" sz="2800"/>
              <a:t>ikke være 0, men 0.10 </a:t>
            </a:r>
            <a:r>
              <a:rPr lang="en-US" altLang="nb-NO" sz="2800" i="1"/>
              <a:t>M</a:t>
            </a:r>
            <a:r>
              <a:rPr lang="en-US" altLang="nb-NO" sz="2800"/>
              <a:t>.</a:t>
            </a:r>
          </a:p>
        </p:txBody>
      </p:sp>
      <p:graphicFrame>
        <p:nvGraphicFramePr>
          <p:cNvPr id="6284" name="Group 140"/>
          <p:cNvGraphicFramePr>
            <a:graphicFrameLocks noGrp="1"/>
          </p:cNvGraphicFramePr>
          <p:nvPr>
            <p:ph type="tbl" idx="1"/>
          </p:nvPr>
        </p:nvGraphicFramePr>
        <p:xfrm>
          <a:off x="762000" y="4057650"/>
          <a:ext cx="7620000" cy="1660525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[HF], </a:t>
                      </a:r>
                      <a:r>
                        <a:rPr kumimoji="0" lang="en-US" altLang="nb-NO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[H</a:t>
                      </a:r>
                      <a:r>
                        <a:rPr kumimoji="0" lang="en-US" altLang="nb-NO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</a:t>
                      </a:r>
                      <a:r>
                        <a:rPr kumimoji="0" lang="en-US" alt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O</a:t>
                      </a:r>
                      <a:r>
                        <a:rPr kumimoji="0" lang="en-US" altLang="nb-NO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+</a:t>
                      </a:r>
                      <a:r>
                        <a:rPr kumimoji="0" lang="en-US" alt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], </a:t>
                      </a:r>
                      <a:r>
                        <a:rPr kumimoji="0" lang="en-US" altLang="nb-NO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</a:t>
                      </a:r>
                      <a:endParaRPr kumimoji="0" lang="en-US" altLang="nb-NO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[F</a:t>
                      </a:r>
                      <a:r>
                        <a:rPr kumimoji="0" lang="en-US" altLang="nb-NO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−</a:t>
                      </a:r>
                      <a:r>
                        <a:rPr kumimoji="0" lang="en-US" alt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], </a:t>
                      </a:r>
                      <a:r>
                        <a:rPr kumimoji="0" lang="en-US" altLang="nb-NO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Start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0.20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0.10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Endring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−</a:t>
                      </a:r>
                      <a:r>
                        <a:rPr kumimoji="0" lang="en-US" altLang="nb-NO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x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+</a:t>
                      </a:r>
                      <a:r>
                        <a:rPr kumimoji="0" lang="en-US" altLang="nb-NO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x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+</a:t>
                      </a:r>
                      <a:r>
                        <a:rPr kumimoji="0" lang="en-US" altLang="nb-NO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x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Ved likevekt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0.20 </a:t>
                      </a:r>
                      <a:r>
                        <a:rPr kumimoji="0" lang="en-US" alt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− </a:t>
                      </a:r>
                      <a:r>
                        <a:rPr kumimoji="0" lang="en-US" altLang="nb-NO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x</a:t>
                      </a:r>
                      <a:r>
                        <a:rPr kumimoji="0" lang="en-US" alt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alt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sym typeface="Symbol" panose="05050102010706020507" pitchFamily="18" charset="2"/>
                        </a:rPr>
                        <a:t> 0.20</a:t>
                      </a:r>
                      <a:endParaRPr kumimoji="0" lang="en-US" alt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sym typeface="Symbol" panose="05050102010706020507" pitchFamily="18" charset="2"/>
                        </a:rPr>
                        <a:t>0.10 + </a:t>
                      </a:r>
                      <a:r>
                        <a:rPr kumimoji="0" lang="en-US" altLang="nb-NO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sym typeface="Symbol" panose="05050102010706020507" pitchFamily="18" charset="2"/>
                        </a:rPr>
                        <a:t>x</a:t>
                      </a:r>
                      <a:r>
                        <a:rPr kumimoji="0" lang="en-US" alt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sym typeface="Symbol" panose="05050102010706020507" pitchFamily="18" charset="2"/>
                        </a:rPr>
                        <a:t>  0.10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x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3344" name="Group 131"/>
          <p:cNvGrpSpPr>
            <a:grpSpLocks/>
          </p:cNvGrpSpPr>
          <p:nvPr/>
        </p:nvGrpSpPr>
        <p:grpSpPr bwMode="auto">
          <a:xfrm>
            <a:off x="631825" y="1600200"/>
            <a:ext cx="7558088" cy="519113"/>
            <a:chOff x="398" y="1008"/>
            <a:chExt cx="4761" cy="327"/>
          </a:xfrm>
        </p:grpSpPr>
        <p:sp>
          <p:nvSpPr>
            <p:cNvPr id="13351" name="Rectangle 6"/>
            <p:cNvSpPr>
              <a:spLocks noChangeArrowheads="1"/>
            </p:cNvSpPr>
            <p:nvPr/>
          </p:nvSpPr>
          <p:spPr bwMode="auto">
            <a:xfrm>
              <a:off x="398" y="1008"/>
              <a:ext cx="15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800"/>
                <a:t>HF</a:t>
              </a:r>
              <a:r>
                <a:rPr lang="en-US" altLang="nb-NO" sz="2000"/>
                <a:t>(</a:t>
              </a:r>
              <a:r>
                <a:rPr lang="en-US" altLang="nb-NO" sz="2000" i="1"/>
                <a:t>aq</a:t>
              </a:r>
              <a:r>
                <a:rPr lang="en-US" altLang="nb-NO" sz="2000"/>
                <a:t>)</a:t>
              </a:r>
              <a:r>
                <a:rPr lang="en-US" altLang="nb-NO" sz="2800"/>
                <a:t> + H</a:t>
              </a:r>
              <a:r>
                <a:rPr lang="en-US" altLang="nb-NO" sz="2800" baseline="-25000"/>
                <a:t>2</a:t>
              </a:r>
              <a:r>
                <a:rPr lang="en-US" altLang="nb-NO" sz="2800"/>
                <a:t>O</a:t>
              </a:r>
              <a:r>
                <a:rPr lang="en-US" altLang="nb-NO" sz="2000"/>
                <a:t>(</a:t>
              </a:r>
              <a:r>
                <a:rPr lang="en-US" altLang="nb-NO" sz="2000" i="1"/>
                <a:t>l</a:t>
              </a:r>
              <a:r>
                <a:rPr lang="en-US" altLang="nb-NO" sz="2000"/>
                <a:t>)</a:t>
              </a:r>
              <a:endParaRPr lang="en-US" altLang="nb-NO" sz="2800"/>
            </a:p>
          </p:txBody>
        </p:sp>
        <p:sp>
          <p:nvSpPr>
            <p:cNvPr id="13352" name="Rectangle 7"/>
            <p:cNvSpPr>
              <a:spLocks noChangeArrowheads="1"/>
            </p:cNvSpPr>
            <p:nvPr/>
          </p:nvSpPr>
          <p:spPr bwMode="auto">
            <a:xfrm>
              <a:off x="3422" y="1008"/>
              <a:ext cx="173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800"/>
                <a:t>H</a:t>
              </a:r>
              <a:r>
                <a:rPr lang="en-US" altLang="nb-NO" sz="2800" baseline="-25000"/>
                <a:t>3</a:t>
              </a:r>
              <a:r>
                <a:rPr lang="en-US" altLang="nb-NO" sz="2800"/>
                <a:t>O</a:t>
              </a:r>
              <a:r>
                <a:rPr lang="en-US" altLang="nb-NO" sz="2800" baseline="30000"/>
                <a:t>+</a:t>
              </a:r>
              <a:r>
                <a:rPr lang="en-US" altLang="nb-NO" sz="2000"/>
                <a:t>(</a:t>
              </a:r>
              <a:r>
                <a:rPr lang="en-US" altLang="nb-NO" sz="2000" i="1"/>
                <a:t>aq</a:t>
              </a:r>
              <a:r>
                <a:rPr lang="en-US" altLang="nb-NO" sz="2000"/>
                <a:t>)</a:t>
              </a:r>
              <a:r>
                <a:rPr lang="en-US" altLang="nb-NO" sz="2800"/>
                <a:t> + F</a:t>
              </a:r>
              <a:r>
                <a:rPr lang="en-US" altLang="nb-NO" sz="2800" baseline="30000">
                  <a:cs typeface="Arial" panose="020B0604020202020204" pitchFamily="34" charset="0"/>
                </a:rPr>
                <a:t>−</a:t>
              </a:r>
              <a:r>
                <a:rPr lang="en-US" altLang="nb-NO" sz="2000"/>
                <a:t>(</a:t>
              </a:r>
              <a:r>
                <a:rPr lang="en-US" altLang="nb-NO" sz="2000" i="1"/>
                <a:t>aq</a:t>
              </a:r>
              <a:r>
                <a:rPr lang="en-US" altLang="nb-NO" sz="2000"/>
                <a:t>)</a:t>
              </a:r>
              <a:r>
                <a:rPr lang="en-US" altLang="nb-NO" sz="2800"/>
                <a:t> </a:t>
              </a:r>
            </a:p>
          </p:txBody>
        </p:sp>
        <p:pic>
          <p:nvPicPr>
            <p:cNvPr id="13353" name="Picture 128" descr="equilibr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" y="1096"/>
              <a:ext cx="1000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285" name="Rectangle 141"/>
          <p:cNvSpPr>
            <a:spLocks noChangeArrowheads="1"/>
          </p:cNvSpPr>
          <p:nvPr/>
        </p:nvSpPr>
        <p:spPr bwMode="auto">
          <a:xfrm>
            <a:off x="3581400" y="49530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1"/>
              </a:solidFill>
            </a:endParaRPr>
          </a:p>
        </p:txBody>
      </p:sp>
      <p:sp>
        <p:nvSpPr>
          <p:cNvPr id="6286" name="Rectangle 142"/>
          <p:cNvSpPr>
            <a:spLocks noChangeArrowheads="1"/>
          </p:cNvSpPr>
          <p:nvPr/>
        </p:nvSpPr>
        <p:spPr bwMode="auto">
          <a:xfrm>
            <a:off x="5867400" y="49530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1"/>
              </a:solidFill>
            </a:endParaRPr>
          </a:p>
        </p:txBody>
      </p:sp>
      <p:sp>
        <p:nvSpPr>
          <p:cNvPr id="6287" name="Rectangle 143"/>
          <p:cNvSpPr>
            <a:spLocks noChangeArrowheads="1"/>
          </p:cNvSpPr>
          <p:nvPr/>
        </p:nvSpPr>
        <p:spPr bwMode="auto">
          <a:xfrm>
            <a:off x="7467600" y="49530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1"/>
              </a:solidFill>
            </a:endParaRPr>
          </a:p>
        </p:txBody>
      </p:sp>
      <p:sp>
        <p:nvSpPr>
          <p:cNvPr id="6289" name="Rectangle 145"/>
          <p:cNvSpPr>
            <a:spLocks noChangeArrowheads="1"/>
          </p:cNvSpPr>
          <p:nvPr/>
        </p:nvSpPr>
        <p:spPr bwMode="auto">
          <a:xfrm>
            <a:off x="7620000" y="5334000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1"/>
              </a:solidFill>
            </a:endParaRPr>
          </a:p>
        </p:txBody>
      </p:sp>
      <p:sp>
        <p:nvSpPr>
          <p:cNvPr id="6290" name="Rectangle 146"/>
          <p:cNvSpPr>
            <a:spLocks noChangeArrowheads="1"/>
          </p:cNvSpPr>
          <p:nvPr/>
        </p:nvSpPr>
        <p:spPr bwMode="auto">
          <a:xfrm>
            <a:off x="5257800" y="53340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1"/>
              </a:solidFill>
            </a:endParaRPr>
          </a:p>
        </p:txBody>
      </p:sp>
      <p:sp>
        <p:nvSpPr>
          <p:cNvPr id="6291" name="Rectangle 147"/>
          <p:cNvSpPr>
            <a:spLocks noChangeArrowheads="1"/>
          </p:cNvSpPr>
          <p:nvPr/>
        </p:nvSpPr>
        <p:spPr bwMode="auto">
          <a:xfrm>
            <a:off x="3048000" y="53340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6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utoUpdateAnimBg="0"/>
      <p:bldP spid="6285" grpId="0" animBg="1"/>
      <p:bldP spid="6286" grpId="0" animBg="1"/>
      <p:bldP spid="6287" grpId="0" animBg="1"/>
      <p:bldP spid="6289" grpId="0" animBg="1"/>
      <p:bldP spid="6290" grpId="0" animBg="1"/>
      <p:bldP spid="62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smtClean="0"/>
              <a:t>Fellesioneffekten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288" y="4652963"/>
            <a:ext cx="4800600" cy="2087562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en-US" altLang="nb-NO" sz="2800" smtClean="0"/>
              <a:t>= </a:t>
            </a:r>
            <a:r>
              <a:rPr lang="en-US" altLang="nb-NO" sz="2800" i="1" smtClean="0"/>
              <a:t>x</a:t>
            </a:r>
          </a:p>
          <a:p>
            <a:pPr algn="r" eaLnBrk="1" hangingPunct="1">
              <a:buFontTx/>
              <a:buNone/>
            </a:pPr>
            <a:endParaRPr lang="en-US" altLang="nb-NO" sz="2800" smtClean="0"/>
          </a:p>
          <a:p>
            <a:pPr algn="r" eaLnBrk="1" hangingPunct="1">
              <a:buFontTx/>
              <a:buNone/>
            </a:pPr>
            <a:r>
              <a:rPr lang="en-US" altLang="nb-NO" sz="2800" smtClean="0"/>
              <a:t>1.4 </a:t>
            </a:r>
            <a:r>
              <a:rPr lang="en-US" altLang="nb-NO" sz="2800" smtClean="0">
                <a:sym typeface="Symbol" panose="05050102010706020507" pitchFamily="18" charset="2"/>
              </a:rPr>
              <a:t> 10</a:t>
            </a:r>
            <a:r>
              <a:rPr lang="en-US" altLang="nb-NO" sz="2800" baseline="30000" smtClean="0">
                <a:sym typeface="Symbol" panose="05050102010706020507" pitchFamily="18" charset="2"/>
              </a:rPr>
              <a:t>−3</a:t>
            </a:r>
            <a:r>
              <a:rPr lang="en-US" altLang="nb-NO" sz="2800" smtClean="0">
                <a:sym typeface="Symbol" panose="05050102010706020507" pitchFamily="18" charset="2"/>
              </a:rPr>
              <a:t> = </a:t>
            </a:r>
            <a:r>
              <a:rPr lang="en-US" altLang="nb-NO" sz="2800" i="1" smtClean="0">
                <a:sym typeface="Symbol" panose="05050102010706020507" pitchFamily="18" charset="2"/>
              </a:rPr>
              <a:t>x</a:t>
            </a:r>
            <a:endParaRPr lang="en-US" altLang="nb-NO" sz="2800" i="1" smtClean="0"/>
          </a:p>
        </p:txBody>
      </p:sp>
      <p:grpSp>
        <p:nvGrpSpPr>
          <p:cNvPr id="15365" name="Group 17"/>
          <p:cNvGrpSpPr>
            <a:grpSpLocks/>
          </p:cNvGrpSpPr>
          <p:nvPr/>
        </p:nvGrpSpPr>
        <p:grpSpPr bwMode="auto">
          <a:xfrm>
            <a:off x="2700338" y="3357563"/>
            <a:ext cx="3892550" cy="946150"/>
            <a:chOff x="1628" y="1344"/>
            <a:chExt cx="2452" cy="596"/>
          </a:xfrm>
        </p:grpSpPr>
        <p:grpSp>
          <p:nvGrpSpPr>
            <p:cNvPr id="15377" name="Group 9"/>
            <p:cNvGrpSpPr>
              <a:grpSpLocks/>
            </p:cNvGrpSpPr>
            <p:nvPr/>
          </p:nvGrpSpPr>
          <p:grpSpPr bwMode="auto">
            <a:xfrm>
              <a:off x="2976" y="1344"/>
              <a:ext cx="1104" cy="596"/>
              <a:chOff x="2880" y="1344"/>
              <a:chExt cx="1104" cy="596"/>
            </a:xfrm>
          </p:grpSpPr>
          <p:sp>
            <p:nvSpPr>
              <p:cNvPr id="15379" name="Rectangle 6"/>
              <p:cNvSpPr>
                <a:spLocks noChangeArrowheads="1"/>
              </p:cNvSpPr>
              <p:nvPr/>
            </p:nvSpPr>
            <p:spPr bwMode="auto">
              <a:xfrm>
                <a:off x="2892" y="1344"/>
                <a:ext cx="1025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sz="2800"/>
                  <a:t>(0.10) (</a:t>
                </a:r>
                <a:r>
                  <a:rPr lang="en-US" altLang="nb-NO" sz="2800" i="1"/>
                  <a:t>x</a:t>
                </a:r>
                <a:r>
                  <a:rPr lang="en-US" altLang="nb-NO" sz="2800"/>
                  <a:t>)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nb-NO" sz="2800"/>
                  <a:t>(0.20)</a:t>
                </a:r>
              </a:p>
            </p:txBody>
          </p:sp>
          <p:sp>
            <p:nvSpPr>
              <p:cNvPr id="15380" name="Line 7"/>
              <p:cNvSpPr>
                <a:spLocks noChangeShapeType="1"/>
              </p:cNvSpPr>
              <p:nvPr/>
            </p:nvSpPr>
            <p:spPr bwMode="auto">
              <a:xfrm>
                <a:off x="2880" y="1663"/>
                <a:ext cx="1104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15378" name="Rectangle 8"/>
            <p:cNvSpPr>
              <a:spLocks noChangeArrowheads="1"/>
            </p:cNvSpPr>
            <p:nvPr/>
          </p:nvSpPr>
          <p:spPr bwMode="auto">
            <a:xfrm>
              <a:off x="1628" y="1495"/>
              <a:ext cx="12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800"/>
                <a:t>6.8 </a:t>
              </a:r>
              <a:r>
                <a:rPr lang="en-US" altLang="nb-NO" sz="2800">
                  <a:sym typeface="Symbol" panose="05050102010706020507" pitchFamily="18" charset="2"/>
                </a:rPr>
                <a:t> 10</a:t>
              </a:r>
              <a:r>
                <a:rPr lang="en-US" altLang="nb-NO" sz="2800" baseline="30000">
                  <a:cs typeface="Arial" panose="020B0604020202020204" pitchFamily="34" charset="0"/>
                  <a:sym typeface="Symbol" panose="05050102010706020507" pitchFamily="18" charset="2"/>
                </a:rPr>
                <a:t>−</a:t>
              </a:r>
              <a:r>
                <a:rPr lang="en-US" altLang="nb-NO" sz="2800" baseline="30000">
                  <a:sym typeface="Symbol" panose="05050102010706020507" pitchFamily="18" charset="2"/>
                </a:rPr>
                <a:t>4</a:t>
              </a:r>
              <a:r>
                <a:rPr lang="en-US" altLang="nb-NO" sz="2800"/>
                <a:t> =</a:t>
              </a:r>
              <a:endParaRPr lang="en-US" altLang="nb-NO" sz="2800" i="1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376363" y="4457700"/>
            <a:ext cx="3006725" cy="946150"/>
            <a:chOff x="2460" y="2080"/>
            <a:chExt cx="1894" cy="596"/>
          </a:xfrm>
        </p:grpSpPr>
        <p:sp>
          <p:nvSpPr>
            <p:cNvPr id="15375" name="Rectangle 13"/>
            <p:cNvSpPr>
              <a:spLocks noChangeArrowheads="1"/>
            </p:cNvSpPr>
            <p:nvPr/>
          </p:nvSpPr>
          <p:spPr bwMode="auto">
            <a:xfrm>
              <a:off x="2460" y="2080"/>
              <a:ext cx="1894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nb-NO" sz="2800"/>
                <a:t>(0.20) (6.8 </a:t>
              </a:r>
              <a:r>
                <a:rPr lang="en-US" altLang="nb-NO" sz="2800">
                  <a:sym typeface="Symbol" panose="05050102010706020507" pitchFamily="18" charset="2"/>
                </a:rPr>
                <a:t> 10</a:t>
              </a:r>
              <a:r>
                <a:rPr lang="en-US" altLang="nb-NO" sz="2800" baseline="30000">
                  <a:cs typeface="Arial" panose="020B0604020202020204" pitchFamily="34" charset="0"/>
                  <a:sym typeface="Symbol" panose="05050102010706020507" pitchFamily="18" charset="2"/>
                </a:rPr>
                <a:t>−</a:t>
              </a:r>
              <a:r>
                <a:rPr lang="en-US" altLang="nb-NO" sz="2800" baseline="30000">
                  <a:sym typeface="Symbol" panose="05050102010706020507" pitchFamily="18" charset="2"/>
                </a:rPr>
                <a:t>4</a:t>
              </a:r>
              <a:r>
                <a:rPr lang="en-US" altLang="nb-NO" sz="2800"/>
                <a:t>)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nb-NO" sz="2800"/>
                <a:t>(0.10)</a:t>
              </a:r>
            </a:p>
          </p:txBody>
        </p:sp>
        <p:sp>
          <p:nvSpPr>
            <p:cNvPr id="15376" name="Line 14"/>
            <p:cNvSpPr>
              <a:spLocks noChangeShapeType="1"/>
            </p:cNvSpPr>
            <p:nvPr/>
          </p:nvSpPr>
          <p:spPr bwMode="auto">
            <a:xfrm>
              <a:off x="2544" y="2383"/>
              <a:ext cx="1776" cy="0"/>
            </a:xfrm>
            <a:prstGeom prst="line">
              <a:avLst/>
            </a:prstGeom>
            <a:noFill/>
            <a:ln w="19050">
              <a:solidFill>
                <a:srgbClr val="C82E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5367" name="Plassholder for bunntekst 5"/>
          <p:cNvSpPr txBox="1">
            <a:spLocks/>
          </p:cNvSpPr>
          <p:nvPr/>
        </p:nvSpPr>
        <p:spPr bwMode="auto">
          <a:xfrm>
            <a:off x="7510463" y="6629400"/>
            <a:ext cx="167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900">
                <a:sym typeface="Symbol" panose="05050102010706020507" pitchFamily="18" charset="2"/>
              </a:rPr>
              <a:t>© </a:t>
            </a:r>
            <a:r>
              <a:rPr lang="en-US" altLang="nb-NO" sz="1000">
                <a:sym typeface="Symbol" panose="05050102010706020507" pitchFamily="18" charset="2"/>
              </a:rPr>
              <a:t>2009, Prentice-Hall, Inc.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979613" y="1700213"/>
            <a:ext cx="4806950" cy="946150"/>
            <a:chOff x="1728" y="3216"/>
            <a:chExt cx="3028" cy="596"/>
          </a:xfrm>
        </p:grpSpPr>
        <p:grpSp>
          <p:nvGrpSpPr>
            <p:cNvPr id="15369" name="Group 4"/>
            <p:cNvGrpSpPr>
              <a:grpSpLocks/>
            </p:cNvGrpSpPr>
            <p:nvPr/>
          </p:nvGrpSpPr>
          <p:grpSpPr bwMode="auto">
            <a:xfrm>
              <a:off x="1728" y="3216"/>
              <a:ext cx="1729" cy="596"/>
              <a:chOff x="1919" y="672"/>
              <a:chExt cx="1729" cy="596"/>
            </a:xfrm>
          </p:grpSpPr>
          <p:grpSp>
            <p:nvGrpSpPr>
              <p:cNvPr id="15371" name="Group 5"/>
              <p:cNvGrpSpPr>
                <a:grpSpLocks/>
              </p:cNvGrpSpPr>
              <p:nvPr/>
            </p:nvGrpSpPr>
            <p:grpSpPr bwMode="auto">
              <a:xfrm>
                <a:off x="2486" y="672"/>
                <a:ext cx="1162" cy="596"/>
                <a:chOff x="326" y="825"/>
                <a:chExt cx="1162" cy="596"/>
              </a:xfrm>
            </p:grpSpPr>
            <p:sp>
              <p:nvSpPr>
                <p:cNvPr id="15373" name="Rectangle 6"/>
                <p:cNvSpPr>
                  <a:spLocks noChangeArrowheads="1"/>
                </p:cNvSpPr>
                <p:nvPr/>
              </p:nvSpPr>
              <p:spPr bwMode="auto">
                <a:xfrm>
                  <a:off x="326" y="825"/>
                  <a:ext cx="1162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nb-NO" sz="2800"/>
                    <a:t>[H</a:t>
                  </a:r>
                  <a:r>
                    <a:rPr lang="en-US" altLang="nb-NO" sz="2800" baseline="-25000"/>
                    <a:t>3</a:t>
                  </a:r>
                  <a:r>
                    <a:rPr lang="en-US" altLang="nb-NO" sz="2800"/>
                    <a:t>O</a:t>
                  </a:r>
                  <a:r>
                    <a:rPr lang="en-US" altLang="nb-NO" sz="2800" baseline="30000"/>
                    <a:t>+</a:t>
                  </a:r>
                  <a:r>
                    <a:rPr lang="en-US" altLang="nb-NO" sz="2800"/>
                    <a:t>] [F</a:t>
                  </a:r>
                  <a:r>
                    <a:rPr lang="en-US" altLang="nb-NO" sz="2800" baseline="30000">
                      <a:cs typeface="Arial" panose="020B0604020202020204" pitchFamily="34" charset="0"/>
                    </a:rPr>
                    <a:t>−</a:t>
                  </a:r>
                  <a:r>
                    <a:rPr lang="en-US" altLang="nb-NO" sz="2800"/>
                    <a:t>]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nb-NO" sz="2800"/>
                    <a:t>[HF]</a:t>
                  </a:r>
                </a:p>
              </p:txBody>
            </p:sp>
            <p:sp>
              <p:nvSpPr>
                <p:cNvPr id="15374" name="Line 7"/>
                <p:cNvSpPr>
                  <a:spLocks noChangeShapeType="1"/>
                </p:cNvSpPr>
                <p:nvPr/>
              </p:nvSpPr>
              <p:spPr bwMode="auto">
                <a:xfrm>
                  <a:off x="336" y="1144"/>
                  <a:ext cx="1104" cy="0"/>
                </a:xfrm>
                <a:prstGeom prst="line">
                  <a:avLst/>
                </a:prstGeom>
                <a:noFill/>
                <a:ln w="19050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</p:grpSp>
          <p:sp>
            <p:nvSpPr>
              <p:cNvPr id="15372" name="Rectangle 8"/>
              <p:cNvSpPr>
                <a:spLocks noChangeArrowheads="1"/>
              </p:cNvSpPr>
              <p:nvPr/>
            </p:nvSpPr>
            <p:spPr bwMode="auto">
              <a:xfrm>
                <a:off x="1919" y="807"/>
                <a:ext cx="54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nb-NO" sz="2800" i="1"/>
                  <a:t>K</a:t>
                </a:r>
                <a:r>
                  <a:rPr lang="en-US" altLang="nb-NO" sz="2800" i="1" baseline="-25000"/>
                  <a:t>a</a:t>
                </a:r>
                <a:r>
                  <a:rPr lang="en-US" altLang="nb-NO" sz="2800"/>
                  <a:t> =</a:t>
                </a:r>
                <a:endParaRPr lang="en-US" altLang="nb-NO" sz="2800" i="1"/>
              </a:p>
            </p:txBody>
          </p:sp>
        </p:grpSp>
        <p:sp>
          <p:nvSpPr>
            <p:cNvPr id="15370" name="Rectangle 9"/>
            <p:cNvSpPr>
              <a:spLocks noChangeArrowheads="1"/>
            </p:cNvSpPr>
            <p:nvPr/>
          </p:nvSpPr>
          <p:spPr bwMode="auto">
            <a:xfrm>
              <a:off x="3504" y="3351"/>
              <a:ext cx="12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800"/>
                <a:t>= 6.8 </a:t>
              </a:r>
              <a:r>
                <a:rPr lang="en-US" altLang="nb-NO" sz="2800">
                  <a:sym typeface="Symbol" panose="05050102010706020507" pitchFamily="18" charset="2"/>
                </a:rPr>
                <a:t> 10</a:t>
              </a:r>
              <a:r>
                <a:rPr lang="en-US" altLang="nb-NO" sz="2800" baseline="30000">
                  <a:sym typeface="Symbol" panose="05050102010706020507" pitchFamily="18" charset="2"/>
                </a:rPr>
                <a:t>-4</a:t>
              </a:r>
              <a:endParaRPr lang="en-US" altLang="nb-NO" sz="2800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smtClean="0"/>
              <a:t>Fellesioneffekten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4114800"/>
          </a:xfrm>
        </p:spPr>
        <p:txBody>
          <a:bodyPr/>
          <a:lstStyle/>
          <a:p>
            <a:pPr eaLnBrk="1" hangingPunct="1"/>
            <a:r>
              <a:rPr lang="en-US" altLang="nb-NO" smtClean="0"/>
              <a:t>Derfor, [F</a:t>
            </a:r>
            <a:r>
              <a:rPr lang="en-US" altLang="nb-NO" baseline="30000" smtClean="0"/>
              <a:t>−</a:t>
            </a:r>
            <a:r>
              <a:rPr lang="en-US" altLang="nb-NO" smtClean="0"/>
              <a:t>] = </a:t>
            </a:r>
            <a:r>
              <a:rPr lang="en-US" altLang="nb-NO" i="1" smtClean="0"/>
              <a:t>x</a:t>
            </a:r>
            <a:r>
              <a:rPr lang="en-US" altLang="nb-NO" smtClean="0"/>
              <a:t> = 1.4 </a:t>
            </a:r>
            <a:r>
              <a:rPr lang="en-US" altLang="nb-NO" smtClean="0">
                <a:sym typeface="Symbol" panose="05050102010706020507" pitchFamily="18" charset="2"/>
              </a:rPr>
              <a:t> 10</a:t>
            </a:r>
            <a:r>
              <a:rPr lang="en-US" altLang="nb-NO" baseline="30000" smtClean="0">
                <a:sym typeface="Symbol" panose="05050102010706020507" pitchFamily="18" charset="2"/>
              </a:rPr>
              <a:t>−3</a:t>
            </a:r>
          </a:p>
          <a:p>
            <a:pPr eaLnBrk="1" hangingPunct="1"/>
            <a:endParaRPr lang="en-US" altLang="nb-NO" smtClean="0"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r>
              <a:rPr lang="en-US" altLang="nb-NO" smtClean="0"/>
              <a:t>[H</a:t>
            </a:r>
            <a:r>
              <a:rPr lang="en-US" altLang="nb-NO" baseline="-25000" smtClean="0"/>
              <a:t>3</a:t>
            </a:r>
            <a:r>
              <a:rPr lang="en-US" altLang="nb-NO" smtClean="0"/>
              <a:t>O</a:t>
            </a:r>
            <a:r>
              <a:rPr lang="en-US" altLang="nb-NO" baseline="30000" smtClean="0"/>
              <a:t>+</a:t>
            </a:r>
            <a:r>
              <a:rPr lang="en-US" altLang="nb-NO" smtClean="0"/>
              <a:t>] = 0.10 + </a:t>
            </a:r>
            <a:r>
              <a:rPr lang="en-US" altLang="nb-NO" i="1" smtClean="0"/>
              <a:t>x</a:t>
            </a:r>
            <a:r>
              <a:rPr lang="en-US" altLang="nb-NO" smtClean="0"/>
              <a:t> = 0.10 + 1.4 </a:t>
            </a:r>
            <a:r>
              <a:rPr lang="en-US" altLang="nb-NO" smtClean="0">
                <a:sym typeface="Symbol" panose="05050102010706020507" pitchFamily="18" charset="2"/>
              </a:rPr>
              <a:t> 10</a:t>
            </a:r>
            <a:r>
              <a:rPr lang="en-US" altLang="nb-NO" baseline="30000" smtClean="0">
                <a:sym typeface="Symbol" panose="05050102010706020507" pitchFamily="18" charset="2"/>
              </a:rPr>
              <a:t>−3</a:t>
            </a:r>
            <a:r>
              <a:rPr lang="en-US" altLang="nb-NO" smtClean="0">
                <a:sym typeface="Symbol" panose="05050102010706020507" pitchFamily="18" charset="2"/>
              </a:rPr>
              <a:t> = 0.10 </a:t>
            </a:r>
            <a:r>
              <a:rPr lang="en-US" altLang="nb-NO" i="1" smtClean="0">
                <a:sym typeface="Symbol" panose="05050102010706020507" pitchFamily="18" charset="2"/>
              </a:rPr>
              <a:t>M</a:t>
            </a:r>
          </a:p>
          <a:p>
            <a:pPr eaLnBrk="1" hangingPunct="1">
              <a:buFontTx/>
              <a:buNone/>
            </a:pPr>
            <a:endParaRPr lang="en-US" altLang="nb-NO" smtClean="0">
              <a:sym typeface="Symbol" panose="05050102010706020507" pitchFamily="18" charset="2"/>
            </a:endParaRPr>
          </a:p>
          <a:p>
            <a:pPr eaLnBrk="1" hangingPunct="1"/>
            <a:r>
              <a:rPr lang="en-US" altLang="nb-NO" smtClean="0"/>
              <a:t>Så,	pH = −log (0.10)</a:t>
            </a:r>
          </a:p>
          <a:p>
            <a:pPr eaLnBrk="1" hangingPunct="1">
              <a:buFontTx/>
              <a:buNone/>
            </a:pPr>
            <a:r>
              <a:rPr lang="en-US" altLang="nb-NO" smtClean="0"/>
              <a:t>			pH = 1.00</a:t>
            </a:r>
          </a:p>
        </p:txBody>
      </p:sp>
      <p:grpSp>
        <p:nvGrpSpPr>
          <p:cNvPr id="17413" name="Group 131"/>
          <p:cNvGrpSpPr>
            <a:grpSpLocks/>
          </p:cNvGrpSpPr>
          <p:nvPr/>
        </p:nvGrpSpPr>
        <p:grpSpPr bwMode="auto">
          <a:xfrm>
            <a:off x="611188" y="1268413"/>
            <a:ext cx="7558087" cy="519112"/>
            <a:chOff x="398" y="1008"/>
            <a:chExt cx="4761" cy="327"/>
          </a:xfrm>
        </p:grpSpPr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398" y="1008"/>
              <a:ext cx="15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800"/>
                <a:t>HF</a:t>
              </a:r>
              <a:r>
                <a:rPr lang="en-US" altLang="nb-NO" sz="2000"/>
                <a:t>(</a:t>
              </a:r>
              <a:r>
                <a:rPr lang="en-US" altLang="nb-NO" sz="2000" i="1"/>
                <a:t>aq</a:t>
              </a:r>
              <a:r>
                <a:rPr lang="en-US" altLang="nb-NO" sz="2000"/>
                <a:t>)</a:t>
              </a:r>
              <a:r>
                <a:rPr lang="en-US" altLang="nb-NO" sz="2800"/>
                <a:t> + H</a:t>
              </a:r>
              <a:r>
                <a:rPr lang="en-US" altLang="nb-NO" sz="2800" baseline="-25000"/>
                <a:t>2</a:t>
              </a:r>
              <a:r>
                <a:rPr lang="en-US" altLang="nb-NO" sz="2800"/>
                <a:t>O</a:t>
              </a:r>
              <a:r>
                <a:rPr lang="en-US" altLang="nb-NO" sz="2000"/>
                <a:t>(</a:t>
              </a:r>
              <a:r>
                <a:rPr lang="en-US" altLang="nb-NO" sz="2000" i="1"/>
                <a:t>l</a:t>
              </a:r>
              <a:r>
                <a:rPr lang="en-US" altLang="nb-NO" sz="2000"/>
                <a:t>)</a:t>
              </a:r>
              <a:endParaRPr lang="en-US" altLang="nb-NO" sz="2800"/>
            </a:p>
          </p:txBody>
        </p:sp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3422" y="1008"/>
              <a:ext cx="173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800"/>
                <a:t>H</a:t>
              </a:r>
              <a:r>
                <a:rPr lang="en-US" altLang="nb-NO" sz="2800" baseline="-25000"/>
                <a:t>3</a:t>
              </a:r>
              <a:r>
                <a:rPr lang="en-US" altLang="nb-NO" sz="2800"/>
                <a:t>O</a:t>
              </a:r>
              <a:r>
                <a:rPr lang="en-US" altLang="nb-NO" sz="2800" baseline="30000"/>
                <a:t>+</a:t>
              </a:r>
              <a:r>
                <a:rPr lang="en-US" altLang="nb-NO" sz="2000"/>
                <a:t>(</a:t>
              </a:r>
              <a:r>
                <a:rPr lang="en-US" altLang="nb-NO" sz="2000" i="1"/>
                <a:t>aq</a:t>
              </a:r>
              <a:r>
                <a:rPr lang="en-US" altLang="nb-NO" sz="2000"/>
                <a:t>)</a:t>
              </a:r>
              <a:r>
                <a:rPr lang="en-US" altLang="nb-NO" sz="2800"/>
                <a:t> + F</a:t>
              </a:r>
              <a:r>
                <a:rPr lang="en-US" altLang="nb-NO" sz="2800" baseline="30000">
                  <a:cs typeface="Arial" panose="020B0604020202020204" pitchFamily="34" charset="0"/>
                </a:rPr>
                <a:t>−</a:t>
              </a:r>
              <a:r>
                <a:rPr lang="en-US" altLang="nb-NO" sz="2000"/>
                <a:t>(</a:t>
              </a:r>
              <a:r>
                <a:rPr lang="en-US" altLang="nb-NO" sz="2000" i="1"/>
                <a:t>aq</a:t>
              </a:r>
              <a:r>
                <a:rPr lang="en-US" altLang="nb-NO" sz="2000"/>
                <a:t>)</a:t>
              </a:r>
              <a:r>
                <a:rPr lang="en-US" altLang="nb-NO" sz="2800"/>
                <a:t> </a:t>
              </a:r>
            </a:p>
          </p:txBody>
        </p:sp>
        <p:pic>
          <p:nvPicPr>
            <p:cNvPr id="17416" name="Picture 128" descr="equilibr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" y="1096"/>
              <a:ext cx="1000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ssholder for bunntekst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smtClean="0">
                <a:sym typeface="Symbol" panose="05050102010706020507" pitchFamily="18" charset="2"/>
              </a:rPr>
              <a:t>© </a:t>
            </a:r>
            <a:r>
              <a:rPr lang="en-US" altLang="nb-NO" sz="1000" smtClean="0">
                <a:sym typeface="Symbol" panose="05050102010706020507" pitchFamily="18" charset="2"/>
              </a:rPr>
              <a:t>2009, Prentice-Hall, Inc.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nb-NO" smtClean="0"/>
              <a:t>Fellesioneffekten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195513" y="5013325"/>
            <a:ext cx="4806950" cy="954088"/>
            <a:chOff x="1728" y="3216"/>
            <a:chExt cx="3028" cy="601"/>
          </a:xfrm>
        </p:grpSpPr>
        <p:grpSp>
          <p:nvGrpSpPr>
            <p:cNvPr id="19465" name="Group 4"/>
            <p:cNvGrpSpPr>
              <a:grpSpLocks/>
            </p:cNvGrpSpPr>
            <p:nvPr/>
          </p:nvGrpSpPr>
          <p:grpSpPr bwMode="auto">
            <a:xfrm>
              <a:off x="1728" y="3216"/>
              <a:ext cx="1825" cy="601"/>
              <a:chOff x="1919" y="672"/>
              <a:chExt cx="1825" cy="601"/>
            </a:xfrm>
          </p:grpSpPr>
          <p:grpSp>
            <p:nvGrpSpPr>
              <p:cNvPr id="19467" name="Group 5"/>
              <p:cNvGrpSpPr>
                <a:grpSpLocks/>
              </p:cNvGrpSpPr>
              <p:nvPr/>
            </p:nvGrpSpPr>
            <p:grpSpPr bwMode="auto">
              <a:xfrm>
                <a:off x="2389" y="672"/>
                <a:ext cx="1355" cy="601"/>
                <a:chOff x="229" y="825"/>
                <a:chExt cx="1355" cy="601"/>
              </a:xfrm>
            </p:grpSpPr>
            <p:sp>
              <p:nvSpPr>
                <p:cNvPr id="19469" name="Rectangle 6"/>
                <p:cNvSpPr>
                  <a:spLocks noChangeArrowheads="1"/>
                </p:cNvSpPr>
                <p:nvPr/>
              </p:nvSpPr>
              <p:spPr bwMode="auto">
                <a:xfrm>
                  <a:off x="229" y="825"/>
                  <a:ext cx="1355" cy="6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C82E32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nb-NO" sz="2800"/>
                    <a:t>[NH</a:t>
                  </a:r>
                  <a:r>
                    <a:rPr lang="en-US" altLang="nb-NO" sz="2800" baseline="-25000"/>
                    <a:t>4</a:t>
                  </a:r>
                  <a:r>
                    <a:rPr lang="en-US" altLang="nb-NO" sz="2800" baseline="30000"/>
                    <a:t>+</a:t>
                  </a:r>
                  <a:r>
                    <a:rPr lang="en-US" altLang="nb-NO" sz="2800"/>
                    <a:t>] [OH</a:t>
                  </a:r>
                  <a:r>
                    <a:rPr lang="en-US" altLang="nb-NO" sz="2800" baseline="30000">
                      <a:cs typeface="Arial" panose="020B0604020202020204" pitchFamily="34" charset="0"/>
                    </a:rPr>
                    <a:t>−</a:t>
                  </a:r>
                  <a:r>
                    <a:rPr lang="en-US" altLang="nb-NO" sz="2800"/>
                    <a:t>]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nb-NO" sz="2800"/>
                    <a:t>[NH</a:t>
                  </a:r>
                  <a:r>
                    <a:rPr lang="en-US" altLang="nb-NO" sz="2800" baseline="-25000"/>
                    <a:t>3</a:t>
                  </a:r>
                  <a:r>
                    <a:rPr lang="en-US" altLang="nb-NO" sz="2800"/>
                    <a:t>]</a:t>
                  </a:r>
                </a:p>
              </p:txBody>
            </p:sp>
            <p:sp>
              <p:nvSpPr>
                <p:cNvPr id="19470" name="Line 7"/>
                <p:cNvSpPr>
                  <a:spLocks noChangeShapeType="1"/>
                </p:cNvSpPr>
                <p:nvPr/>
              </p:nvSpPr>
              <p:spPr bwMode="auto">
                <a:xfrm>
                  <a:off x="336" y="1144"/>
                  <a:ext cx="1104" cy="0"/>
                </a:xfrm>
                <a:prstGeom prst="line">
                  <a:avLst/>
                </a:prstGeom>
                <a:noFill/>
                <a:ln w="19050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</p:grpSp>
          <p:sp>
            <p:nvSpPr>
              <p:cNvPr id="19468" name="Rectangle 8"/>
              <p:cNvSpPr>
                <a:spLocks noChangeArrowheads="1"/>
              </p:cNvSpPr>
              <p:nvPr/>
            </p:nvSpPr>
            <p:spPr bwMode="auto">
              <a:xfrm>
                <a:off x="1919" y="807"/>
                <a:ext cx="54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82E3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nb-NO" sz="2800" i="1"/>
                  <a:t>K</a:t>
                </a:r>
                <a:r>
                  <a:rPr lang="en-US" altLang="nb-NO" sz="2800" i="1" baseline="-25000"/>
                  <a:t>b</a:t>
                </a:r>
                <a:r>
                  <a:rPr lang="en-US" altLang="nb-NO" sz="2800"/>
                  <a:t> =</a:t>
                </a:r>
                <a:endParaRPr lang="en-US" altLang="nb-NO" sz="2800" i="1"/>
              </a:p>
            </p:txBody>
          </p:sp>
        </p:grpSp>
        <p:sp>
          <p:nvSpPr>
            <p:cNvPr id="19466" name="Rectangle 9"/>
            <p:cNvSpPr>
              <a:spLocks noChangeArrowheads="1"/>
            </p:cNvSpPr>
            <p:nvPr/>
          </p:nvSpPr>
          <p:spPr bwMode="auto">
            <a:xfrm>
              <a:off x="3504" y="3351"/>
              <a:ext cx="12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82E3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2800"/>
                <a:t>= 1.8 </a:t>
              </a:r>
              <a:r>
                <a:rPr lang="en-US" altLang="nb-NO" sz="2800">
                  <a:sym typeface="Symbol" panose="05050102010706020507" pitchFamily="18" charset="2"/>
                </a:rPr>
                <a:t> 10</a:t>
              </a:r>
              <a:r>
                <a:rPr lang="en-US" altLang="nb-NO" sz="2800" baseline="30000">
                  <a:sym typeface="Symbol" panose="05050102010706020507" pitchFamily="18" charset="2"/>
                </a:rPr>
                <a:t>-5</a:t>
              </a:r>
              <a:endParaRPr lang="en-US" altLang="nb-NO" sz="2800"/>
            </a:p>
          </p:txBody>
        </p:sp>
      </p:grpSp>
      <p:sp>
        <p:nvSpPr>
          <p:cNvPr id="19461" name="Rektangel 12"/>
          <p:cNvSpPr>
            <a:spLocks noChangeArrowheads="1"/>
          </p:cNvSpPr>
          <p:nvPr/>
        </p:nvSpPr>
        <p:spPr bwMode="auto">
          <a:xfrm>
            <a:off x="323850" y="1052513"/>
            <a:ext cx="485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400">
                <a:solidFill>
                  <a:srgbClr val="C00000"/>
                </a:solidFill>
              </a:rPr>
              <a:t>Fellesioneffekten for en svak base</a:t>
            </a:r>
            <a:endParaRPr lang="nb-NO" altLang="nb-NO" sz="2400">
              <a:solidFill>
                <a:srgbClr val="C00000"/>
              </a:solidFill>
            </a:endParaRP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84313"/>
            <a:ext cx="56753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133600"/>
            <a:ext cx="33909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kstSylinder 2"/>
          <p:cNvSpPr txBox="1">
            <a:spLocks noChangeArrowheads="1"/>
          </p:cNvSpPr>
          <p:nvPr/>
        </p:nvSpPr>
        <p:spPr bwMode="auto">
          <a:xfrm>
            <a:off x="468313" y="3482975"/>
            <a:ext cx="77041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2400">
                <a:solidFill>
                  <a:schemeClr val="tx1"/>
                </a:solidFill>
              </a:rPr>
              <a:t>Tilsetting av NH</a:t>
            </a:r>
            <a:r>
              <a:rPr lang="nb-NO" altLang="nb-NO" sz="2400" baseline="-25000">
                <a:solidFill>
                  <a:schemeClr val="tx1"/>
                </a:solidFill>
              </a:rPr>
              <a:t>4</a:t>
            </a:r>
            <a:r>
              <a:rPr lang="nb-NO" altLang="nb-NO" sz="2400" baseline="30000">
                <a:solidFill>
                  <a:schemeClr val="tx1"/>
                </a:solidFill>
              </a:rPr>
              <a:t>+</a:t>
            </a:r>
            <a:r>
              <a:rPr lang="nb-NO" altLang="nb-NO" sz="2400">
                <a:solidFill>
                  <a:schemeClr val="tx1"/>
                </a:solidFill>
              </a:rPr>
              <a:t> (fra f.eks. den sterke elektrolytten NH</a:t>
            </a:r>
            <a:r>
              <a:rPr lang="nb-NO" altLang="nb-NO" sz="2400" baseline="-25000">
                <a:solidFill>
                  <a:schemeClr val="tx1"/>
                </a:solidFill>
              </a:rPr>
              <a:t>4</a:t>
            </a:r>
            <a:r>
              <a:rPr lang="nb-NO" altLang="nb-NO" sz="2400">
                <a:solidFill>
                  <a:schemeClr val="tx1"/>
                </a:solidFill>
              </a:rPr>
              <a:t>Cl) driver likevekten mot venstre som medfører at [OH</a:t>
            </a:r>
            <a:r>
              <a:rPr lang="nb-NO" altLang="nb-NO" sz="2400" baseline="30000">
                <a:solidFill>
                  <a:schemeClr val="tx1"/>
                </a:solidFill>
              </a:rPr>
              <a:t>-</a:t>
            </a:r>
            <a:r>
              <a:rPr lang="nb-NO" altLang="nb-NO" sz="2400">
                <a:solidFill>
                  <a:schemeClr val="tx1"/>
                </a:solidFill>
              </a:rPr>
              <a:t>] går ned og derfor går også pH ned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64999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64999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9424</TotalTime>
  <Words>1937</Words>
  <Application>Microsoft Office PowerPoint</Application>
  <PresentationFormat>Skjermfremvisning (4:3)</PresentationFormat>
  <Paragraphs>406</Paragraphs>
  <Slides>56</Slides>
  <Notes>56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56</vt:i4>
      </vt:variant>
    </vt:vector>
  </HeadingPairs>
  <TitlesOfParts>
    <vt:vector size="64" baseType="lpstr">
      <vt:lpstr>Arial Unicode MS</vt:lpstr>
      <vt:lpstr>MS PGothic</vt:lpstr>
      <vt:lpstr>MS PGothic</vt:lpstr>
      <vt:lpstr>Arial</vt:lpstr>
      <vt:lpstr>Cambria Math</vt:lpstr>
      <vt:lpstr>Symbol</vt:lpstr>
      <vt:lpstr>Times New Roman</vt:lpstr>
      <vt:lpstr>Blank Presentation</vt:lpstr>
      <vt:lpstr>Kapittel 17 Flere sider ved likevekter i vann</vt:lpstr>
      <vt:lpstr>Le Châtelier’s prinsipp</vt:lpstr>
      <vt:lpstr>Fellesioneffekten</vt:lpstr>
      <vt:lpstr>Fellesioneffekten</vt:lpstr>
      <vt:lpstr>Fellesioneffekten</vt:lpstr>
      <vt:lpstr>Fellesioneffekten</vt:lpstr>
      <vt:lpstr>Fellesioneffekten</vt:lpstr>
      <vt:lpstr>Fellesioneffekten</vt:lpstr>
      <vt:lpstr>Fellesioneffekten</vt:lpstr>
      <vt:lpstr>Buffere</vt:lpstr>
      <vt:lpstr>PowerPoint-presentasjon</vt:lpstr>
      <vt:lpstr>PowerPoint-presentasjon</vt:lpstr>
      <vt:lpstr>Bufferberegninger</vt:lpstr>
      <vt:lpstr>Bufferberegninger</vt:lpstr>
      <vt:lpstr>Bufferberegninger</vt:lpstr>
      <vt:lpstr>Krav til bufferligningen</vt:lpstr>
      <vt:lpstr>Krav til bufferligningen</vt:lpstr>
      <vt:lpstr>Konsenkvenser av bufferligningen</vt:lpstr>
      <vt:lpstr>Konsenkvenser av bufferligningen</vt:lpstr>
      <vt:lpstr>Bufferligningen</vt:lpstr>
      <vt:lpstr>Bufferligningen</vt:lpstr>
      <vt:lpstr>Bufferberegninger</vt:lpstr>
      <vt:lpstr>Bufferkapasitet og pH-område</vt:lpstr>
      <vt:lpstr>Bufferkapasitet</vt:lpstr>
      <vt:lpstr>Bufferkapasitet</vt:lpstr>
      <vt:lpstr>Når en sterk syre eller base blir tilsatt en buffer…</vt:lpstr>
      <vt:lpstr>Tilsetting av sterkt syre eller base til en buffer</vt:lpstr>
      <vt:lpstr>Beregne endring i pH i buffesystem</vt:lpstr>
      <vt:lpstr>Beregne endring i pH i buffesystem</vt:lpstr>
      <vt:lpstr>Beregne endring i pH i buffesystem</vt:lpstr>
      <vt:lpstr>Beregne endring i pH i buffesystem</vt:lpstr>
      <vt:lpstr>Fysiologisk pH and kroppsvæsker som buffere</vt:lpstr>
      <vt:lpstr>Titrering</vt:lpstr>
      <vt:lpstr>Titrering</vt:lpstr>
      <vt:lpstr>PowerPoint-presentasjon</vt:lpstr>
      <vt:lpstr>Titrerkurver for  sterk syre – sterk base</vt:lpstr>
      <vt:lpstr>Titrerkurver for  sterk syre – sterk base</vt:lpstr>
      <vt:lpstr>Titrerkurver for  sterk syre – sterk base</vt:lpstr>
      <vt:lpstr>Titrerkurver for  sterk syre – sterk base</vt:lpstr>
      <vt:lpstr>Titrerkurver for  svak syre – sterk base</vt:lpstr>
      <vt:lpstr>Titrerkurver for  svak syre – sterk base</vt:lpstr>
      <vt:lpstr>Titrerkurver for  svak syre – sterk base</vt:lpstr>
      <vt:lpstr>Titrerkurver for  svak base – sterk syre</vt:lpstr>
      <vt:lpstr>Titrerkurver for polyprotiske syrer</vt:lpstr>
      <vt:lpstr>Løselighetsprodukt</vt:lpstr>
      <vt:lpstr>Løselighetsprodukt</vt:lpstr>
      <vt:lpstr>Løselighet</vt:lpstr>
      <vt:lpstr>Faktorer som påvirker løseligheten</vt:lpstr>
      <vt:lpstr>Faktorer som påvirker løseligheten</vt:lpstr>
      <vt:lpstr>Faktorer som påvirker løseligheten</vt:lpstr>
      <vt:lpstr>Faktorer som påvirker løseligheten</vt:lpstr>
      <vt:lpstr>Faktorer som påvirker løseligheten</vt:lpstr>
      <vt:lpstr>Faktorer som påvirker løseligheten</vt:lpstr>
      <vt:lpstr>Faktorer som påvirker løseligheten</vt:lpstr>
      <vt:lpstr>Vil det bli en utfelling?</vt:lpstr>
      <vt:lpstr>Selektiv utfelling av ioner (gruppeanalyse i uorganisk kjemi)</vt:lpstr>
    </vt:vector>
  </TitlesOfParts>
  <Company>John Bookstaver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 Additional Aspects of Aqueous Equilibria</dc:title>
  <dc:creator>John Bookstaver</dc:creator>
  <cp:lastModifiedBy>Erik Dirdal</cp:lastModifiedBy>
  <cp:revision>514</cp:revision>
  <dcterms:created xsi:type="dcterms:W3CDTF">2005-02-11T19:38:13Z</dcterms:created>
  <dcterms:modified xsi:type="dcterms:W3CDTF">2017-02-08T03:15:10Z</dcterms:modified>
</cp:coreProperties>
</file>