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2" r:id="rId11"/>
    <p:sldId id="266" r:id="rId12"/>
    <p:sldId id="267" r:id="rId13"/>
    <p:sldId id="268" r:id="rId14"/>
  </p:sldIdLst>
  <p:sldSz cx="9144000" cy="6858000" type="screen4x3"/>
  <p:notesSz cx="6794500" cy="99314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72" autoAdjust="0"/>
    <p:restoredTop sz="84980" autoAdjust="0"/>
  </p:normalViewPr>
  <p:slideViewPr>
    <p:cSldViewPr>
      <p:cViewPr varScale="1">
        <p:scale>
          <a:sx n="57" d="100"/>
          <a:sy n="57" d="100"/>
        </p:scale>
        <p:origin x="84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83230C-5CBA-4B25-A746-97357C66415A}" type="datetimeFigureOut">
              <a:rPr lang="nb-NO"/>
              <a:pPr>
                <a:defRPr/>
              </a:pPr>
              <a:t>01.03.2017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7BBE2A-9881-400F-A167-0C7A817CF14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73012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dirty="0"/>
          </a:p>
        </p:txBody>
      </p:sp>
      <p:sp>
        <p:nvSpPr>
          <p:cNvPr id="17412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922369-CB99-4049-964D-E9C4EDD706D0}" type="slidenum">
              <a:rPr lang="nb-NO" altLang="nb-NO"/>
              <a:pPr eaLnBrk="1" hangingPunct="1"/>
              <a:t>7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84444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176C-0040-48F8-8CCE-64408DA8D42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8205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E6013-F998-461E-AA22-05215FC369D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3605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270F5-D3DB-4A99-AC36-356CF32F2A5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22531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6A45A-22B5-49F2-8132-2771629F0BE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7560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66C0F-C97C-4DEA-9A66-2C939749A3C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5591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3D85C-8BB8-4CEC-BA85-BB876518109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082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1BCA2F-4789-486D-911F-F11C93A2532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60382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249E2-90F4-47FE-B4FC-273CAF51C55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0465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B3E47-D8C7-4BE5-B603-BCB3580BC48C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7685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895CB-A09D-4639-9D39-B18D4CA9B29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7125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E556C-D75B-40D0-ACCF-D7AC523C284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97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0085CE-A783-4A60-994D-FC867E2A1047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205038"/>
            <a:ext cx="2687638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475"/>
            <a:ext cx="26289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0" y="836613"/>
            <a:ext cx="9144000" cy="14652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Noen kationer kan binde til seg andre ioner eller molekyler og danne komplekser/ kompleks ioner. Noen av disse ble nevnt i kjemi og miljølære kap.8.</a:t>
            </a:r>
          </a:p>
          <a:p>
            <a:pPr eaLnBrk="1" hangingPunct="1"/>
            <a:r>
              <a:rPr lang="nb-NO" altLang="nb-NO" b="1"/>
              <a:t>En kan nevne:</a:t>
            </a:r>
          </a:p>
          <a:p>
            <a:pPr eaLnBrk="1" hangingPunct="1"/>
            <a:endParaRPr lang="nb-NO" altLang="nb-NO" b="1"/>
          </a:p>
          <a:p>
            <a:pPr eaLnBrk="1" hangingPunct="1"/>
            <a:r>
              <a:rPr lang="nb-NO" altLang="nb-NO" b="1"/>
              <a:t>[Al(H</a:t>
            </a:r>
            <a:r>
              <a:rPr lang="nb-NO" altLang="nb-NO" b="1" baseline="-25000"/>
              <a:t>2</a:t>
            </a:r>
            <a:r>
              <a:rPr lang="nb-NO" altLang="nb-NO" b="1"/>
              <a:t>O)</a:t>
            </a:r>
            <a:r>
              <a:rPr lang="nb-NO" altLang="nb-NO" b="1" baseline="-25000"/>
              <a:t>6</a:t>
            </a:r>
            <a:r>
              <a:rPr lang="nb-NO" altLang="nb-NO" b="1"/>
              <a:t>]</a:t>
            </a:r>
            <a:r>
              <a:rPr lang="nb-NO" altLang="nb-NO" b="1" baseline="30000"/>
              <a:t>3+</a:t>
            </a:r>
            <a:r>
              <a:rPr lang="nb-NO" altLang="nb-NO" b="1"/>
              <a:t>, [Zn(H</a:t>
            </a:r>
            <a:r>
              <a:rPr lang="nb-NO" altLang="nb-NO" b="1" baseline="-25000"/>
              <a:t>2</a:t>
            </a:r>
            <a:r>
              <a:rPr lang="nb-NO" altLang="nb-NO" b="1"/>
              <a:t>O)</a:t>
            </a:r>
            <a:r>
              <a:rPr lang="nb-NO" altLang="nb-NO" b="1" baseline="-25000"/>
              <a:t>4</a:t>
            </a:r>
            <a:r>
              <a:rPr lang="nb-NO" altLang="nb-NO" b="1"/>
              <a:t>]</a:t>
            </a:r>
            <a:r>
              <a:rPr lang="nb-NO" altLang="nb-NO" b="1" baseline="30000"/>
              <a:t>2+</a:t>
            </a:r>
            <a:r>
              <a:rPr lang="nb-NO" altLang="nb-NO" b="1"/>
              <a:t>, [Cu(NH</a:t>
            </a:r>
            <a:r>
              <a:rPr lang="nb-NO" altLang="nb-NO" b="1" baseline="-25000"/>
              <a:t>3</a:t>
            </a:r>
            <a:r>
              <a:rPr lang="nb-NO" altLang="nb-NO" b="1"/>
              <a:t>)</a:t>
            </a:r>
            <a:r>
              <a:rPr lang="nb-NO" altLang="nb-NO" b="1" baseline="-25000"/>
              <a:t>4</a:t>
            </a:r>
            <a:r>
              <a:rPr lang="nb-NO" altLang="nb-NO" b="1"/>
              <a:t>]</a:t>
            </a:r>
            <a:r>
              <a:rPr lang="nb-NO" altLang="nb-NO" b="1" baseline="30000"/>
              <a:t>2+</a:t>
            </a:r>
            <a:r>
              <a:rPr lang="nb-NO" altLang="nb-NO" b="1"/>
              <a:t>, [Al(H</a:t>
            </a:r>
            <a:r>
              <a:rPr lang="nb-NO" altLang="nb-NO" b="1" baseline="-25000"/>
              <a:t>2</a:t>
            </a:r>
            <a:r>
              <a:rPr lang="nb-NO" altLang="nb-NO" b="1"/>
              <a:t>O)</a:t>
            </a:r>
            <a:r>
              <a:rPr lang="nb-NO" altLang="nb-NO" b="1" baseline="-25000"/>
              <a:t>5</a:t>
            </a:r>
            <a:r>
              <a:rPr lang="nb-NO" altLang="nb-NO" b="1"/>
              <a:t>OH]</a:t>
            </a:r>
            <a:r>
              <a:rPr lang="nb-NO" altLang="nb-NO" b="1" baseline="30000"/>
              <a:t>2+  </a:t>
            </a:r>
            <a:r>
              <a:rPr lang="nb-NO" altLang="nb-NO" b="1"/>
              <a:t>,  …….</a:t>
            </a:r>
            <a:endParaRPr lang="nb-NO" altLang="nb-NO"/>
          </a:p>
        </p:txBody>
      </p:sp>
      <p:pic>
        <p:nvPicPr>
          <p:cNvPr id="2054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276475"/>
            <a:ext cx="2703513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3013075"/>
            <a:ext cx="1905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24400"/>
            <a:ext cx="2736850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2700338" y="6308725"/>
            <a:ext cx="1744662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[Al(H</a:t>
            </a:r>
            <a:r>
              <a:rPr lang="nb-NO" altLang="nb-NO" b="1" baseline="-25000"/>
              <a:t>2</a:t>
            </a:r>
            <a:r>
              <a:rPr lang="nb-NO" altLang="nb-NO" b="1"/>
              <a:t>O)</a:t>
            </a:r>
            <a:r>
              <a:rPr lang="nb-NO" altLang="nb-NO" b="1" baseline="-25000"/>
              <a:t>5</a:t>
            </a:r>
            <a:r>
              <a:rPr lang="nb-NO" altLang="nb-NO" b="1"/>
              <a:t>OH]</a:t>
            </a:r>
            <a:r>
              <a:rPr lang="nb-NO" altLang="nb-NO" b="1" baseline="30000"/>
              <a:t>2+</a:t>
            </a:r>
          </a:p>
        </p:txBody>
      </p:sp>
      <p:sp>
        <p:nvSpPr>
          <p:cNvPr id="2058" name="Rectangle 17"/>
          <p:cNvSpPr>
            <a:spLocks noChangeArrowheads="1"/>
          </p:cNvSpPr>
          <p:nvPr/>
        </p:nvSpPr>
        <p:spPr bwMode="auto">
          <a:xfrm>
            <a:off x="2411413" y="4221163"/>
            <a:ext cx="1401762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[Al(H</a:t>
            </a:r>
            <a:r>
              <a:rPr lang="nb-NO" altLang="nb-NO" b="1" baseline="-25000"/>
              <a:t>2</a:t>
            </a:r>
            <a:r>
              <a:rPr lang="nb-NO" altLang="nb-NO" b="1"/>
              <a:t>O)</a:t>
            </a:r>
            <a:r>
              <a:rPr lang="nb-NO" altLang="nb-NO" b="1" baseline="-25000"/>
              <a:t>6</a:t>
            </a:r>
            <a:r>
              <a:rPr lang="nb-NO" altLang="nb-NO" b="1"/>
              <a:t>]</a:t>
            </a:r>
            <a:r>
              <a:rPr lang="nb-NO" altLang="nb-NO" b="1" baseline="30000"/>
              <a:t>3+</a:t>
            </a:r>
            <a:endParaRPr lang="nb-NO" altLang="nb-NO" b="1"/>
          </a:p>
        </p:txBody>
      </p:sp>
      <p:sp>
        <p:nvSpPr>
          <p:cNvPr id="2059" name="Rectangle 19"/>
          <p:cNvSpPr>
            <a:spLocks noChangeArrowheads="1"/>
          </p:cNvSpPr>
          <p:nvPr/>
        </p:nvSpPr>
        <p:spPr bwMode="auto">
          <a:xfrm>
            <a:off x="0" y="331788"/>
            <a:ext cx="3773488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n-NO" altLang="nb-NO" sz="2400" b="1">
                <a:solidFill>
                  <a:srgbClr val="FF0000"/>
                </a:solidFill>
              </a:rPr>
              <a:t>potensiometrisk titrering</a:t>
            </a:r>
            <a:endParaRPr lang="nb-NO" altLang="nb-NO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920443"/>
            <a:ext cx="9144000" cy="590931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-"/>
              <a:defRPr/>
            </a:pPr>
            <a:r>
              <a:rPr lang="nb-NO" b="1" dirty="0">
                <a:latin typeface="Arial" charset="0"/>
                <a:cs typeface="Arial" charset="0"/>
              </a:rPr>
              <a:t> Overskudd av </a:t>
            </a:r>
            <a:r>
              <a:rPr lang="nb-NO" b="1" dirty="0" err="1">
                <a:latin typeface="Arial" charset="0"/>
                <a:cs typeface="Arial" charset="0"/>
              </a:rPr>
              <a:t>AgCl</a:t>
            </a:r>
            <a:r>
              <a:rPr lang="nb-NO" b="1" dirty="0">
                <a:latin typeface="Arial" charset="0"/>
                <a:cs typeface="Arial" charset="0"/>
              </a:rPr>
              <a:t>(s) blandes med NH</a:t>
            </a:r>
            <a:r>
              <a:rPr lang="nb-NO" b="1" baseline="-25000" dirty="0">
                <a:latin typeface="Arial" charset="0"/>
                <a:cs typeface="Arial" charset="0"/>
              </a:rPr>
              <a:t>3</a:t>
            </a:r>
            <a:r>
              <a:rPr lang="nb-NO" b="1" dirty="0">
                <a:latin typeface="Arial" charset="0"/>
                <a:cs typeface="Arial" charset="0"/>
              </a:rPr>
              <a:t>(</a:t>
            </a:r>
            <a:r>
              <a:rPr lang="nb-NO" b="1" dirty="0" err="1">
                <a:latin typeface="Arial" charset="0"/>
                <a:cs typeface="Arial" charset="0"/>
              </a:rPr>
              <a:t>aq</a:t>
            </a:r>
            <a:r>
              <a:rPr lang="nb-NO" b="1" dirty="0">
                <a:latin typeface="Arial" charset="0"/>
                <a:cs typeface="Arial" charset="0"/>
              </a:rPr>
              <a:t>) løsning der NH</a:t>
            </a:r>
            <a:r>
              <a:rPr lang="nb-NO" b="1" baseline="-25000" dirty="0">
                <a:latin typeface="Arial" charset="0"/>
                <a:cs typeface="Arial" charset="0"/>
              </a:rPr>
              <a:t>3</a:t>
            </a:r>
            <a:r>
              <a:rPr lang="nb-NO" b="1" dirty="0">
                <a:latin typeface="Arial" charset="0"/>
                <a:cs typeface="Arial" charset="0"/>
              </a:rPr>
              <a:t> konsentrasjonen er kjent. d.v.s. NH</a:t>
            </a:r>
            <a:r>
              <a:rPr lang="nb-NO" b="1" baseline="-25000" dirty="0">
                <a:latin typeface="Arial" charset="0"/>
                <a:cs typeface="Arial" charset="0"/>
              </a:rPr>
              <a:t>3</a:t>
            </a:r>
            <a:r>
              <a:rPr lang="nb-NO" b="1" dirty="0">
                <a:latin typeface="Arial" charset="0"/>
                <a:cs typeface="Arial" charset="0"/>
              </a:rPr>
              <a:t> løsningen mettes med </a:t>
            </a:r>
            <a:r>
              <a:rPr lang="nb-NO" b="1" dirty="0" err="1">
                <a:latin typeface="Arial" charset="0"/>
                <a:cs typeface="Arial" charset="0"/>
              </a:rPr>
              <a:t>AgCl</a:t>
            </a:r>
            <a:r>
              <a:rPr lang="nb-NO" b="1" dirty="0">
                <a:latin typeface="Arial" charset="0"/>
                <a:cs typeface="Arial" charset="0"/>
              </a:rPr>
              <a:t>(s)</a:t>
            </a:r>
          </a:p>
          <a:p>
            <a:pPr>
              <a:buFontTx/>
              <a:buChar char="-"/>
              <a:defRPr/>
            </a:pPr>
            <a:endParaRPr lang="nb-NO" b="1" dirty="0">
              <a:latin typeface="Arial" charset="0"/>
              <a:cs typeface="Arial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nb-NO" b="1" dirty="0">
                <a:latin typeface="Arial" charset="0"/>
                <a:cs typeface="Arial" charset="0"/>
              </a:rPr>
              <a:t>25ml prøver av den mettede </a:t>
            </a:r>
            <a:r>
              <a:rPr lang="nb-NO" b="1" dirty="0" err="1">
                <a:latin typeface="Arial" charset="0"/>
                <a:cs typeface="Arial" charset="0"/>
              </a:rPr>
              <a:t>AgCl</a:t>
            </a:r>
            <a:r>
              <a:rPr lang="nb-NO" b="1" dirty="0">
                <a:latin typeface="Arial" charset="0"/>
                <a:cs typeface="Arial" charset="0"/>
              </a:rPr>
              <a:t>(s)/NH</a:t>
            </a:r>
            <a:r>
              <a:rPr lang="nb-NO" b="1" baseline="-25000" dirty="0">
                <a:latin typeface="Arial" charset="0"/>
                <a:cs typeface="Arial" charset="0"/>
              </a:rPr>
              <a:t>3</a:t>
            </a:r>
            <a:r>
              <a:rPr lang="nb-NO" b="1" dirty="0">
                <a:latin typeface="Arial" charset="0"/>
                <a:cs typeface="Arial" charset="0"/>
              </a:rPr>
              <a:t> løsningen titreres potensiometrisk med 0,1 M </a:t>
            </a:r>
            <a:r>
              <a:rPr lang="nb-NO" b="1" dirty="0">
                <a:latin typeface="Book Antiqua" pitchFamily="18" charset="0"/>
                <a:cs typeface="Arial" charset="0"/>
              </a:rPr>
              <a:t>KI </a:t>
            </a:r>
            <a:r>
              <a:rPr lang="nb-NO" b="1" dirty="0">
                <a:latin typeface="Arial" charset="0"/>
                <a:cs typeface="Arial" charset="0"/>
              </a:rPr>
              <a:t>løsning (kjent konsentrasjon). </a:t>
            </a:r>
          </a:p>
          <a:p>
            <a:pPr marL="285750" indent="-285750">
              <a:buFontTx/>
              <a:buChar char="-"/>
              <a:defRPr/>
            </a:pPr>
            <a:endParaRPr lang="nb-NO" b="1" dirty="0">
              <a:latin typeface="Arial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nb-NO" b="1" dirty="0">
                <a:latin typeface="Arial" charset="0"/>
                <a:cs typeface="Arial" charset="0"/>
              </a:rPr>
              <a:t> </a:t>
            </a:r>
            <a:r>
              <a:rPr lang="nb-NO" b="1" dirty="0">
                <a:latin typeface="Book Antiqua" pitchFamily="18" charset="0"/>
                <a:cs typeface="Arial" charset="0"/>
              </a:rPr>
              <a:t>KI</a:t>
            </a:r>
            <a:r>
              <a:rPr lang="nb-NO" b="1" dirty="0">
                <a:latin typeface="Arial" charset="0"/>
                <a:cs typeface="Arial" charset="0"/>
              </a:rPr>
              <a:t> tilsettes dråpevis. Volum og 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E leses for hver tilsetting av </a:t>
            </a: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KI</a:t>
            </a:r>
          </a:p>
          <a:p>
            <a:pPr>
              <a:defRPr/>
            </a:pP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       Ag</a:t>
            </a:r>
            <a:r>
              <a:rPr lang="nb-NO" b="1" baseline="30000" dirty="0">
                <a:latin typeface="Arial" charset="0"/>
                <a:cs typeface="Arial" charset="0"/>
                <a:sym typeface="Symbol" pitchFamily="18" charset="2"/>
              </a:rPr>
              <a:t>+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(</a:t>
            </a:r>
            <a:r>
              <a:rPr lang="nb-NO" b="1" dirty="0" err="1">
                <a:latin typeface="Arial" charset="0"/>
                <a:cs typeface="Arial" charset="0"/>
                <a:sym typeface="Symbol" pitchFamily="18" charset="2"/>
              </a:rPr>
              <a:t>aq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) +</a:t>
            </a: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 I</a:t>
            </a:r>
            <a:r>
              <a:rPr lang="nb-NO" b="1" baseline="30000" dirty="0">
                <a:latin typeface="Book Antiqua" pitchFamily="18" charset="0"/>
                <a:cs typeface="Arial" charset="0"/>
                <a:sym typeface="Symbol" pitchFamily="18" charset="2"/>
              </a:rPr>
              <a:t>-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(</a:t>
            </a:r>
            <a:r>
              <a:rPr lang="nb-NO" b="1" dirty="0" err="1">
                <a:latin typeface="Arial" charset="0"/>
                <a:cs typeface="Arial" charset="0"/>
                <a:sym typeface="Symbol" pitchFamily="18" charset="2"/>
              </a:rPr>
              <a:t>aq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) </a:t>
            </a:r>
            <a:r>
              <a:rPr lang="nb-NO" b="1" dirty="0">
                <a:latin typeface="Courier" pitchFamily="49" charset="0"/>
                <a:cs typeface="Arial" charset="0"/>
                <a:sym typeface="Symbol" pitchFamily="18" charset="2"/>
              </a:rPr>
              <a:t>→ </a:t>
            </a:r>
            <a:r>
              <a:rPr lang="nb-NO" b="1" dirty="0" err="1">
                <a:latin typeface="+mj-lt"/>
                <a:cs typeface="Arial" charset="0"/>
                <a:sym typeface="Symbol" pitchFamily="18" charset="2"/>
              </a:rPr>
              <a:t>AgI</a:t>
            </a:r>
            <a:r>
              <a:rPr lang="nb-NO" b="1" dirty="0">
                <a:latin typeface="+mj-lt"/>
                <a:cs typeface="Arial" charset="0"/>
                <a:sym typeface="Symbol" pitchFamily="18" charset="2"/>
              </a:rPr>
              <a:t>(s)</a:t>
            </a: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↧</a:t>
            </a:r>
          </a:p>
          <a:p>
            <a:pPr>
              <a:defRPr/>
            </a:pPr>
            <a:endParaRPr lang="nb-NO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  <a:p>
            <a:pPr>
              <a:defRPr/>
            </a:pP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Denne reaksjonen krever spalting av [Ag(NH</a:t>
            </a:r>
            <a:r>
              <a:rPr lang="nb-NO" b="1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3</a:t>
            </a: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)</a:t>
            </a:r>
            <a:r>
              <a:rPr lang="nb-NO" b="1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2</a:t>
            </a: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  <a:r>
              <a:rPr lang="nb-NO" b="1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+ </a:t>
            </a: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slik at det er nok Ag</a:t>
            </a:r>
            <a:r>
              <a:rPr lang="nb-NO" b="1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+ </a:t>
            </a: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til å reagere.</a:t>
            </a:r>
          </a:p>
          <a:p>
            <a:pPr>
              <a:defRPr/>
            </a:pPr>
            <a:endParaRPr lang="nb-NO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  <a:p>
            <a:pPr>
              <a:defRPr/>
            </a:pP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[Ag</a:t>
            </a:r>
            <a:r>
              <a:rPr lang="nb-NO" b="1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+</a:t>
            </a:r>
            <a:r>
              <a:rPr lang="nb-NO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 er nær konstant så lenge det er 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[Ag(NH</a:t>
            </a:r>
            <a:r>
              <a:rPr lang="nb-NO" b="1" baseline="-25000" dirty="0">
                <a:latin typeface="Arial" charset="0"/>
                <a:cs typeface="Arial" charset="0"/>
                <a:sym typeface="Symbol" pitchFamily="18" charset="2"/>
              </a:rPr>
              <a:t>3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)</a:t>
            </a:r>
            <a:r>
              <a:rPr lang="nb-NO" b="1" baseline="-25000" dirty="0"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]</a:t>
            </a:r>
            <a:r>
              <a:rPr lang="nb-NO" b="1" baseline="30000" dirty="0">
                <a:latin typeface="Arial" charset="0"/>
                <a:cs typeface="Arial" charset="0"/>
                <a:sym typeface="Symbol" pitchFamily="18" charset="2"/>
              </a:rPr>
              <a:t>+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 og medfører ~ingen  endring i E</a:t>
            </a:r>
          </a:p>
          <a:p>
            <a:pPr>
              <a:defRPr/>
            </a:pPr>
            <a:endParaRPr lang="nb-NO" b="1" dirty="0">
              <a:latin typeface="Arial" charset="0"/>
              <a:cs typeface="Arial" charset="0"/>
              <a:sym typeface="Symbol" pitchFamily="18" charset="2"/>
            </a:endParaRPr>
          </a:p>
          <a:p>
            <a:pPr>
              <a:defRPr/>
            </a:pP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- Når [Ag(NH</a:t>
            </a:r>
            <a:r>
              <a:rPr lang="nb-NO" b="1" baseline="-25000" dirty="0">
                <a:latin typeface="Arial" charset="0"/>
                <a:cs typeface="Arial" charset="0"/>
                <a:sym typeface="Symbol" pitchFamily="18" charset="2"/>
              </a:rPr>
              <a:t>3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)</a:t>
            </a:r>
            <a:r>
              <a:rPr lang="nb-NO" b="1" baseline="-25000" dirty="0"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]</a:t>
            </a:r>
            <a:r>
              <a:rPr lang="nb-NO" b="1" baseline="30000" dirty="0">
                <a:latin typeface="Arial" charset="0"/>
                <a:cs typeface="Arial" charset="0"/>
                <a:sym typeface="Symbol" pitchFamily="18" charset="2"/>
              </a:rPr>
              <a:t>+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  er ferdig spaltet (ikke mer Ag</a:t>
            </a:r>
            <a:r>
              <a:rPr lang="nb-NO" b="1" baseline="30000" dirty="0">
                <a:latin typeface="Arial" charset="0"/>
                <a:cs typeface="Arial" charset="0"/>
                <a:sym typeface="Symbol" pitchFamily="18" charset="2"/>
              </a:rPr>
              <a:t>+ 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i løsningen ) vil E endre seg mye</a:t>
            </a:r>
          </a:p>
          <a:p>
            <a:pPr>
              <a:defRPr/>
            </a:pPr>
            <a:endParaRPr lang="nb-NO" b="1" dirty="0">
              <a:latin typeface="Arial" charset="0"/>
              <a:cs typeface="Arial" charset="0"/>
              <a:sym typeface="Symbol" pitchFamily="18" charset="2"/>
            </a:endParaRPr>
          </a:p>
          <a:p>
            <a:pPr>
              <a:defRPr/>
            </a:pP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- På basis av E  en kan bestemme mengden av Ag</a:t>
            </a:r>
            <a:r>
              <a:rPr lang="nb-NO" b="1" baseline="30000" dirty="0">
                <a:latin typeface="Arial" charset="0"/>
                <a:cs typeface="Arial" charset="0"/>
                <a:sym typeface="Symbol" pitchFamily="18" charset="2"/>
              </a:rPr>
              <a:t>+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 i løsningen.</a:t>
            </a:r>
          </a:p>
          <a:p>
            <a:pPr marL="285750" indent="-285750">
              <a:buFontTx/>
              <a:buChar char="-"/>
              <a:defRPr/>
            </a:pPr>
            <a:endParaRPr lang="nb-NO" b="1" dirty="0">
              <a:latin typeface="Arial" charset="0"/>
              <a:cs typeface="Arial" charset="0"/>
              <a:sym typeface="Symbol" pitchFamily="18" charset="2"/>
            </a:endParaRPr>
          </a:p>
          <a:p>
            <a:pPr>
              <a:defRPr/>
            </a:pP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Total antall mol Ag</a:t>
            </a:r>
            <a:r>
              <a:rPr lang="nb-NO" b="1" baseline="30000" dirty="0">
                <a:latin typeface="Arial" charset="0"/>
                <a:cs typeface="Arial" charset="0"/>
                <a:sym typeface="Symbol" pitchFamily="18" charset="2"/>
              </a:rPr>
              <a:t>+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 = antall mol I</a:t>
            </a:r>
            <a:r>
              <a:rPr lang="nb-NO" b="1" baseline="30000" dirty="0">
                <a:latin typeface="Arial" charset="0"/>
                <a:cs typeface="Arial" charset="0"/>
                <a:sym typeface="Symbol" pitchFamily="18" charset="2"/>
              </a:rPr>
              <a:t>- </a:t>
            </a:r>
            <a:r>
              <a:rPr lang="nb-NO" b="1" dirty="0">
                <a:latin typeface="Arial" charset="0"/>
                <a:cs typeface="Arial" charset="0"/>
                <a:sym typeface="Symbol" pitchFamily="18" charset="2"/>
              </a:rPr>
              <a:t>(tilsatt)</a:t>
            </a:r>
          </a:p>
          <a:p>
            <a:pPr>
              <a:defRPr/>
            </a:pPr>
            <a:endParaRPr lang="nb-NO" b="1" dirty="0">
              <a:latin typeface="Book Antiqua" pitchFamily="18" charset="0"/>
              <a:cs typeface="Arial" charset="0"/>
              <a:sym typeface="Symbol" pitchFamily="18" charset="2"/>
            </a:endParaRPr>
          </a:p>
          <a:p>
            <a:pPr>
              <a:defRPr/>
            </a:pP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KI(</a:t>
            </a:r>
            <a:r>
              <a:rPr lang="nb-NO" b="1" dirty="0" err="1">
                <a:latin typeface="Book Antiqua" pitchFamily="18" charset="0"/>
                <a:cs typeface="Arial" charset="0"/>
                <a:sym typeface="Symbol" pitchFamily="18" charset="2"/>
              </a:rPr>
              <a:t>aq</a:t>
            </a: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)→K</a:t>
            </a:r>
            <a:r>
              <a:rPr lang="nb-NO" b="1" baseline="30000" dirty="0">
                <a:latin typeface="Book Antiqua" pitchFamily="18" charset="0"/>
                <a:cs typeface="Arial" charset="0"/>
                <a:sym typeface="Symbol" pitchFamily="18" charset="2"/>
              </a:rPr>
              <a:t>+</a:t>
            </a: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(</a:t>
            </a:r>
            <a:r>
              <a:rPr lang="nb-NO" b="1" dirty="0" err="1">
                <a:latin typeface="Book Antiqua" pitchFamily="18" charset="0"/>
                <a:cs typeface="Arial" charset="0"/>
                <a:sym typeface="Symbol" pitchFamily="18" charset="2"/>
              </a:rPr>
              <a:t>aq</a:t>
            </a: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) + I</a:t>
            </a:r>
            <a:r>
              <a:rPr lang="nb-NO" b="1" baseline="30000" dirty="0">
                <a:latin typeface="Book Antiqua" pitchFamily="18" charset="0"/>
                <a:cs typeface="Arial" charset="0"/>
                <a:sym typeface="Symbol" pitchFamily="18" charset="2"/>
              </a:rPr>
              <a:t>-</a:t>
            </a: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(</a:t>
            </a:r>
            <a:r>
              <a:rPr lang="nb-NO" b="1" dirty="0" err="1">
                <a:latin typeface="Book Antiqua" pitchFamily="18" charset="0"/>
                <a:cs typeface="Arial" charset="0"/>
                <a:sym typeface="Symbol" pitchFamily="18" charset="2"/>
              </a:rPr>
              <a:t>aq</a:t>
            </a:r>
            <a:r>
              <a:rPr lang="nb-NO" b="1" dirty="0">
                <a:latin typeface="Book Antiqua" pitchFamily="18" charset="0"/>
                <a:cs typeface="Arial" charset="0"/>
                <a:sym typeface="Symbol" pitchFamily="18" charset="2"/>
              </a:rPr>
              <a:t>)</a:t>
            </a:r>
          </a:p>
          <a:p>
            <a:pPr>
              <a:defRPr/>
            </a:pPr>
            <a:endParaRPr lang="nb-NO" b="1" dirty="0">
              <a:latin typeface="Book Antiqua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476250"/>
            <a:ext cx="230505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>
                <a:solidFill>
                  <a:srgbClr val="FF0000"/>
                </a:solidFill>
              </a:rPr>
              <a:t>Utføring av øvelsen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>
                <a:latin typeface="Book Antiqua" panose="02040602050305030304" pitchFamily="18" charset="0"/>
              </a:rPr>
              <a:t>Øvelse 7 - KOMPLEKSER OG KOMPLEKSLIKEVEKTER</a:t>
            </a:r>
            <a:endParaRPr lang="nb-NO" altLang="nb-NO" dirty="0">
              <a:latin typeface="Book Antiqua" panose="02040602050305030304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757238"/>
            <a:ext cx="9144000" cy="49117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På basis av </a:t>
            </a:r>
            <a:r>
              <a:rPr lang="nb-NO" altLang="nb-NO" b="1" dirty="0">
                <a:latin typeface="Book Antiqua" panose="02040602050305030304" pitchFamily="18" charset="0"/>
                <a:sym typeface="Symbol" panose="05050102010706020507" pitchFamily="18" charset="2"/>
              </a:rPr>
              <a:t>E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  en kan bestemme mengden av Ag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 i løsningen.</a:t>
            </a: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Total antall mol Ag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 = antall mol I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- 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(tilsatt)</a:t>
            </a: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KI(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)→K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 + I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-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/>
            <a:endParaRPr lang="nb-NO" altLang="nb-NO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[Ag(NH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 + I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-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)→ 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AgI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(s) + 2NH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endParaRPr lang="nb-NO" altLang="nb-NO" baseline="-25000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endParaRPr lang="nb-NO" altLang="nb-NO" baseline="-25000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[Ag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] i løsning er ubetydelig, nær alt Ag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 er i kompleks form.</a:t>
            </a:r>
          </a:p>
          <a:p>
            <a:pPr eaLnBrk="1" hangingPunct="1"/>
            <a:endParaRPr lang="nb-NO" altLang="nb-NO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[Ag(NH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 + KI(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)→ K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 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+ 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AgI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(s) + 2NH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/>
            <a:endParaRPr lang="nb-NO" altLang="nb-NO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Ag</a:t>
            </a:r>
            <a:r>
              <a:rPr lang="nb-NO" altLang="nb-NO" sz="2000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sz="2000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)    = [Ag(NH</a:t>
            </a:r>
            <a:r>
              <a:rPr lang="nb-NO" altLang="nb-NO" sz="2000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sz="2000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sz="2000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sz="2000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) =    I</a:t>
            </a:r>
            <a:r>
              <a:rPr lang="nb-NO" altLang="nb-NO" sz="2000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- 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sz="2000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sz="2000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   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=  KI(</a:t>
            </a:r>
            <a:r>
              <a:rPr lang="nb-NO" altLang="nb-NO" sz="2000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sz="2000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endParaRPr lang="nb-NO" altLang="nb-NO" sz="2000" baseline="30000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endParaRPr lang="nb-NO" altLang="nb-NO" sz="2000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endParaRPr lang="nb-NO" altLang="nb-NO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endParaRPr lang="nb-NO" altLang="nb-NO" baseline="30000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[KI] x V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KI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 = 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n</a:t>
            </a:r>
            <a:r>
              <a:rPr lang="nb-NO" altLang="nb-NO" baseline="-25000" dirty="0" err="1">
                <a:latin typeface="Book Antiqua" panose="02040602050305030304" pitchFamily="18" charset="0"/>
                <a:sym typeface="Symbol" panose="05050102010706020507" pitchFamily="18" charset="2"/>
              </a:rPr>
              <a:t>KI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 , altså antall mol KI</a:t>
            </a: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[Ag(NH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 molaritet x prøvevolum= antall mol [Ag(NH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endParaRPr lang="nb-NO" altLang="nb-NO" dirty="0"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Antall mol oppbrukt KI = [Ag(NH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Book Antiqua" panose="02040602050305030304" pitchFamily="18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Book Antiqua" panose="02040602050305030304" pitchFamily="18" charset="0"/>
                <a:sym typeface="Symbol" panose="05050102010706020507" pitchFamily="18" charset="2"/>
              </a:rPr>
              <a:t>) molaritet x prøvevolum </a:t>
            </a:r>
          </a:p>
          <a:p>
            <a:pPr eaLnBrk="1" hangingPunct="1"/>
            <a:endParaRPr lang="nb-NO" altLang="nb-NO" dirty="0">
              <a:latin typeface="Book Antiqua" panose="02040602050305030304" pitchFamily="18" charset="0"/>
              <a:sym typeface="Symbol" panose="05050102010706020507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404813"/>
            <a:ext cx="2241550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>
                <a:solidFill>
                  <a:srgbClr val="FF0000"/>
                </a:solidFill>
                <a:latin typeface="Book Antiqua" panose="02040602050305030304" pitchFamily="18" charset="0"/>
              </a:rPr>
              <a:t>Utføring av øvelsen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4925" y="3789363"/>
            <a:ext cx="1258888" cy="6413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Reagert i </a:t>
            </a:r>
          </a:p>
          <a:p>
            <a:pPr eaLnBrk="1" hangingPunct="1"/>
            <a:r>
              <a:rPr lang="nb-NO" altLang="nb-NO" dirty="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felling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692275" y="4005263"/>
            <a:ext cx="720725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totalt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276600" y="3860800"/>
            <a:ext cx="719138" cy="3365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1600" dirty="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brukt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572000" y="3860800"/>
            <a:ext cx="720725" cy="3365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16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brukt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5637213"/>
            <a:ext cx="4103688" cy="122078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sz="2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[Ag(NH</a:t>
            </a:r>
            <a:r>
              <a:rPr lang="nb-NO" altLang="nb-NO" sz="2000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 sz="2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sz="2000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 sz="2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sz="2000" baseline="30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 sz="2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=</a:t>
            </a:r>
          </a:p>
          <a:p>
            <a:pPr eaLnBrk="1" hangingPunct="1"/>
            <a:endParaRPr lang="nb-NO" altLang="nb-NO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endParaRPr lang="nb-NO" altLang="nb-NO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1692275" y="609282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763713" y="5661025"/>
            <a:ext cx="235585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KI (molaritet) x V(KI)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4356100" y="6103938"/>
            <a:ext cx="436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latin typeface="Book Antiqua" panose="02040602050305030304" pitchFamily="18" charset="0"/>
                <a:sym typeface="Symbol" panose="05050102010706020507" pitchFamily="18" charset="2"/>
              </a:rPr>
              <a:t>og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2339975" y="6165850"/>
            <a:ext cx="1152525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V (prøve)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5543550" y="5661025"/>
            <a:ext cx="3600450" cy="10668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 sz="2400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sz="24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K</a:t>
            </a:r>
            <a:r>
              <a:rPr lang="nb-NO" altLang="nb-NO" sz="2400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D</a:t>
            </a:r>
            <a:r>
              <a:rPr lang="nb-NO" altLang="nb-NO" sz="24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=</a:t>
            </a:r>
          </a:p>
          <a:p>
            <a:pPr eaLnBrk="1" hangingPunct="1"/>
            <a:endParaRPr lang="nb-NO" altLang="nb-NO" sz="2400" baseline="-25000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6480175" y="5888038"/>
            <a:ext cx="1419225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[Ag</a:t>
            </a:r>
            <a:r>
              <a:rPr lang="nb-NO" altLang="nb-NO" baseline="30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][NH</a:t>
            </a:r>
            <a:r>
              <a:rPr lang="nb-NO" altLang="nb-NO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6264275" y="6237288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329" name="Rectangle 18"/>
          <p:cNvSpPr>
            <a:spLocks noChangeArrowheads="1"/>
          </p:cNvSpPr>
          <p:nvPr/>
        </p:nvSpPr>
        <p:spPr bwMode="auto">
          <a:xfrm>
            <a:off x="6588125" y="6319838"/>
            <a:ext cx="1419225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[Ag(NH</a:t>
            </a:r>
            <a:r>
              <a:rPr lang="nb-NO" altLang="nb-NO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endParaRPr lang="nb-NO" altLang="nb-NO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908050"/>
            <a:ext cx="4103688" cy="122078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sz="2000">
                <a:solidFill>
                  <a:srgbClr val="FF0000"/>
                </a:solidFill>
                <a:sym typeface="Symbol" panose="05050102010706020507" pitchFamily="18" charset="2"/>
              </a:rPr>
              <a:t>[Ag(NH</a:t>
            </a:r>
            <a:r>
              <a:rPr lang="nb-NO" altLang="nb-NO" sz="2000" baseline="-2500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nb-NO" altLang="nb-NO" sz="200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nb-NO" altLang="nb-NO" sz="2000" baseline="-25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nb-NO" altLang="nb-NO" sz="2000">
                <a:solidFill>
                  <a:srgbClr val="FF0000"/>
                </a:solidFill>
                <a:sym typeface="Symbol" panose="05050102010706020507" pitchFamily="18" charset="2"/>
              </a:rPr>
              <a:t>]+=</a:t>
            </a:r>
          </a:p>
          <a:p>
            <a:pPr eaLnBrk="1" hangingPunct="1"/>
            <a:endParaRPr lang="nb-NO" altLang="nb-NO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/>
            <a:endParaRPr lang="nb-NO" altLang="nb-NO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584325" y="140652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692275" y="1004888"/>
            <a:ext cx="2254250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KI (molaritet) x V(KI)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356100" y="136366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ym typeface="Symbol" panose="05050102010706020507" pitchFamily="18" charset="2"/>
              </a:rPr>
              <a:t>og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555875" y="1436688"/>
            <a:ext cx="1136650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V (prøve)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543550" y="931863"/>
            <a:ext cx="3600450" cy="10668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 sz="240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sz="240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nb-NO" altLang="nb-NO" sz="2400" baseline="-25000">
                <a:solidFill>
                  <a:srgbClr val="FF0000"/>
                </a:solidFill>
                <a:sym typeface="Symbol" panose="05050102010706020507" pitchFamily="18" charset="2"/>
              </a:rPr>
              <a:t>D</a:t>
            </a:r>
            <a:r>
              <a:rPr lang="nb-NO" altLang="nb-NO" sz="2400">
                <a:solidFill>
                  <a:srgbClr val="FF0000"/>
                </a:solidFill>
                <a:sym typeface="Symbol" panose="05050102010706020507" pitchFamily="18" charset="2"/>
              </a:rPr>
              <a:t>=</a:t>
            </a:r>
          </a:p>
          <a:p>
            <a:pPr eaLnBrk="1" hangingPunct="1"/>
            <a:endParaRPr lang="nb-NO" altLang="nb-NO" sz="2400" baseline="-2500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6084888" y="1939925"/>
            <a:ext cx="1304925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[Ag</a:t>
            </a:r>
            <a:r>
              <a:rPr lang="nb-NO" altLang="nb-NO" baseline="3000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][NH</a:t>
            </a:r>
            <a:r>
              <a:rPr lang="nb-NO" altLang="nb-NO" baseline="-2500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]</a:t>
            </a:r>
            <a:r>
              <a:rPr lang="nb-NO" altLang="nb-NO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868988" y="2300288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192838" y="2371725"/>
            <a:ext cx="1330325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[Ag(NH</a:t>
            </a:r>
            <a:r>
              <a:rPr lang="nb-NO" altLang="nb-NO" baseline="-2500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nb-NO" altLang="nb-NO" baseline="-25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]</a:t>
            </a:r>
            <a:r>
              <a:rPr lang="nb-NO" altLang="nb-NO" baseline="3000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endParaRPr lang="nb-NO" altLang="nb-NO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458788"/>
            <a:ext cx="9144000" cy="5765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NÅ må en vite mer om Ag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 og NH</a:t>
            </a:r>
            <a:r>
              <a:rPr lang="nb-NO" altLang="nb-NO" b="1" baseline="-25000" dirty="0"/>
              <a:t>3</a:t>
            </a:r>
          </a:p>
          <a:p>
            <a:pPr eaLnBrk="1" hangingPunct="1"/>
            <a:endParaRPr lang="nb-NO" altLang="nb-NO" b="1" baseline="-25000" dirty="0"/>
          </a:p>
          <a:p>
            <a:pPr eaLnBrk="1" hangingPunct="1"/>
            <a:r>
              <a:rPr lang="nb-NO" altLang="nb-NO" b="1" dirty="0"/>
              <a:t>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 i løsningen = (NH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)</a:t>
            </a:r>
            <a:r>
              <a:rPr lang="nb-NO" altLang="nb-NO" b="1" baseline="-25000" dirty="0"/>
              <a:t>0</a:t>
            </a:r>
            <a:r>
              <a:rPr lang="nb-NO" altLang="nb-NO" b="1" dirty="0"/>
              <a:t>- 2(NH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) i komplekset</a:t>
            </a:r>
            <a:endParaRPr lang="nb-NO" altLang="nb-NO" baseline="-25000" dirty="0"/>
          </a:p>
          <a:p>
            <a:pPr eaLnBrk="1" hangingPunct="1"/>
            <a:r>
              <a:rPr lang="nb-NO" altLang="nb-NO" baseline="-25000" dirty="0"/>
              <a:t>                                        </a:t>
            </a:r>
            <a:r>
              <a:rPr lang="nb-NO" altLang="nb-NO" dirty="0"/>
              <a:t>= (NH</a:t>
            </a:r>
            <a:r>
              <a:rPr lang="nb-NO" altLang="nb-NO" baseline="-25000" dirty="0"/>
              <a:t>3</a:t>
            </a:r>
            <a:r>
              <a:rPr lang="nb-NO" altLang="nb-NO" dirty="0"/>
              <a:t>)</a:t>
            </a:r>
            <a:r>
              <a:rPr lang="nb-NO" altLang="nb-NO" baseline="-25000" dirty="0"/>
              <a:t>0</a:t>
            </a:r>
            <a:r>
              <a:rPr lang="nb-NO" altLang="nb-NO" dirty="0"/>
              <a:t> – 2 </a:t>
            </a:r>
            <a:r>
              <a:rPr lang="nb-NO" altLang="nb-NO" dirty="0">
                <a:sym typeface="Symbol" panose="05050102010706020507" pitchFamily="18" charset="2"/>
              </a:rPr>
              <a:t>[Ag(NH</a:t>
            </a:r>
            <a:r>
              <a:rPr lang="nb-NO" altLang="nb-NO" baseline="-25000" dirty="0">
                <a:sym typeface="Symbol" panose="05050102010706020507" pitchFamily="18" charset="2"/>
              </a:rPr>
              <a:t>3</a:t>
            </a:r>
            <a:r>
              <a:rPr lang="nb-NO" altLang="nb-NO" dirty="0"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sym typeface="Symbol" panose="05050102010706020507" pitchFamily="18" charset="2"/>
              </a:rPr>
              <a:t>2</a:t>
            </a:r>
            <a:r>
              <a:rPr lang="nb-NO" altLang="nb-NO" dirty="0"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sym typeface="Symbol" panose="05050102010706020507" pitchFamily="18" charset="2"/>
              </a:rPr>
              <a:t>Ag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r>
              <a:rPr lang="nb-NO" altLang="nb-NO" dirty="0">
                <a:sym typeface="Symbol" panose="05050102010706020507" pitchFamily="18" charset="2"/>
              </a:rPr>
              <a:t> + 2NH</a:t>
            </a:r>
            <a:r>
              <a:rPr lang="nb-NO" altLang="nb-NO" baseline="-25000" dirty="0">
                <a:sym typeface="Symbol" panose="05050102010706020507" pitchFamily="18" charset="2"/>
              </a:rPr>
              <a:t>3</a:t>
            </a:r>
            <a:r>
              <a:rPr lang="nb-NO" altLang="nb-NO" dirty="0">
                <a:sym typeface="Symbol" panose="05050102010706020507" pitchFamily="18" charset="2"/>
              </a:rPr>
              <a:t> </a:t>
            </a:r>
            <a:r>
              <a:rPr lang="nb-NO" altLang="nb-NO" dirty="0">
                <a:latin typeface="Courier" pitchFamily="49" charset="0"/>
                <a:sym typeface="Symbol" panose="05050102010706020507" pitchFamily="18" charset="2"/>
              </a:rPr>
              <a:t>→ </a:t>
            </a:r>
            <a:r>
              <a:rPr lang="nb-NO" altLang="nb-NO" dirty="0">
                <a:sym typeface="Symbol" panose="05050102010706020507" pitchFamily="18" charset="2"/>
              </a:rPr>
              <a:t>[Ag(NH</a:t>
            </a:r>
            <a:r>
              <a:rPr lang="nb-NO" altLang="nb-NO" baseline="-25000" dirty="0">
                <a:sym typeface="Symbol" panose="05050102010706020507" pitchFamily="18" charset="2"/>
              </a:rPr>
              <a:t>3</a:t>
            </a:r>
            <a:r>
              <a:rPr lang="nb-NO" altLang="nb-NO" dirty="0"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sym typeface="Symbol" panose="05050102010706020507" pitchFamily="18" charset="2"/>
              </a:rPr>
              <a:t>2</a:t>
            </a:r>
            <a:r>
              <a:rPr lang="nb-NO" altLang="nb-NO" dirty="0"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endParaRPr lang="nb-NO" altLang="nb-NO" baseline="30000" dirty="0">
              <a:latin typeface="Courier" pitchFamily="49" charset="0"/>
              <a:sym typeface="Symbol" panose="05050102010706020507" pitchFamily="18" charset="2"/>
            </a:endParaRPr>
          </a:p>
          <a:p>
            <a:pPr eaLnBrk="1" hangingPunct="1"/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sym typeface="Symbol" panose="05050102010706020507" pitchFamily="18" charset="2"/>
              </a:rPr>
              <a:t>Ag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r>
              <a:rPr lang="nb-NO" altLang="nb-NO" dirty="0">
                <a:sym typeface="Symbol" panose="05050102010706020507" pitchFamily="18" charset="2"/>
              </a:rPr>
              <a:t> kan beregnes fra </a:t>
            </a:r>
            <a:r>
              <a:rPr lang="nb-NO" altLang="nb-NO" dirty="0" err="1">
                <a:sym typeface="Symbol" panose="05050102010706020507" pitchFamily="18" charset="2"/>
              </a:rPr>
              <a:t>K</a:t>
            </a:r>
            <a:r>
              <a:rPr lang="nb-NO" altLang="nb-NO" baseline="-25000" dirty="0" err="1">
                <a:sym typeface="Symbol" panose="05050102010706020507" pitchFamily="18" charset="2"/>
              </a:rPr>
              <a:t>sp</a:t>
            </a:r>
            <a:endParaRPr lang="nb-NO" altLang="nb-NO" baseline="-25000" dirty="0">
              <a:sym typeface="Symbol" panose="05050102010706020507" pitchFamily="18" charset="2"/>
            </a:endParaRPr>
          </a:p>
          <a:p>
            <a:pPr eaLnBrk="1" hangingPunct="1"/>
            <a:endParaRPr lang="nb-NO" altLang="nb-NO" baseline="-25000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 err="1">
                <a:sym typeface="Symbol" panose="05050102010706020507" pitchFamily="18" charset="2"/>
              </a:rPr>
              <a:t>AgCl</a:t>
            </a:r>
            <a:r>
              <a:rPr lang="nb-NO" altLang="nb-NO" dirty="0">
                <a:sym typeface="Symbol" panose="05050102010706020507" pitchFamily="18" charset="2"/>
              </a:rPr>
              <a:t>(s) </a:t>
            </a:r>
            <a:r>
              <a:rPr lang="nb-NO" altLang="nb-NO" dirty="0">
                <a:latin typeface="Lucida Sans Unicode" panose="020B0602030504020204" pitchFamily="34" charset="0"/>
                <a:sym typeface="Symbol" panose="05050102010706020507" pitchFamily="18" charset="2"/>
              </a:rPr>
              <a:t>⇄ Ag</a:t>
            </a:r>
            <a:r>
              <a:rPr lang="nb-NO" altLang="nb-NO" baseline="30000" dirty="0">
                <a:latin typeface="Lucida Sans Unicode" panose="020B0602030504020204" pitchFamily="34" charset="0"/>
                <a:sym typeface="Symbol" panose="05050102010706020507" pitchFamily="18" charset="2"/>
              </a:rPr>
              <a:t>+</a:t>
            </a:r>
            <a:r>
              <a:rPr lang="nb-NO" altLang="nb-NO" dirty="0">
                <a:latin typeface="Lucida Sans Unicode" panose="020B0602030504020204" pitchFamily="34" charset="0"/>
                <a:sym typeface="Symbol" panose="05050102010706020507" pitchFamily="18" charset="2"/>
              </a:rPr>
              <a:t>(</a:t>
            </a:r>
            <a:r>
              <a:rPr lang="nb-NO" altLang="nb-NO" dirty="0" err="1">
                <a:latin typeface="Lucida Sans Unicode" panose="020B0602030504020204" pitchFamily="34" charset="0"/>
                <a:sym typeface="Symbol" panose="05050102010706020507" pitchFamily="18" charset="2"/>
              </a:rPr>
              <a:t>aq</a:t>
            </a:r>
            <a:r>
              <a:rPr lang="nb-NO" altLang="nb-NO" dirty="0">
                <a:latin typeface="Lucida Sans Unicode" panose="020B0602030504020204" pitchFamily="34" charset="0"/>
                <a:sym typeface="Symbol" panose="05050102010706020507" pitchFamily="18" charset="2"/>
              </a:rPr>
              <a:t>) + Cl</a:t>
            </a:r>
            <a:r>
              <a:rPr lang="nb-NO" altLang="nb-NO" baseline="30000" dirty="0">
                <a:latin typeface="Lucida Sans Unicode" panose="020B0602030504020204" pitchFamily="34" charset="0"/>
                <a:sym typeface="Symbol" panose="05050102010706020507" pitchFamily="18" charset="2"/>
              </a:rPr>
              <a:t>-</a:t>
            </a:r>
          </a:p>
          <a:p>
            <a:pPr eaLnBrk="1" hangingPunct="1"/>
            <a:endParaRPr lang="nb-NO" altLang="nb-NO" baseline="-25000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 err="1">
                <a:sym typeface="Symbol" panose="05050102010706020507" pitchFamily="18" charset="2"/>
              </a:rPr>
              <a:t>K</a:t>
            </a:r>
            <a:r>
              <a:rPr lang="nb-NO" altLang="nb-NO" baseline="-25000" dirty="0" err="1">
                <a:sym typeface="Symbol" panose="05050102010706020507" pitchFamily="18" charset="2"/>
              </a:rPr>
              <a:t>sp</a:t>
            </a:r>
            <a:r>
              <a:rPr lang="nb-NO" altLang="nb-NO" dirty="0">
                <a:sym typeface="Symbol" panose="05050102010706020507" pitchFamily="18" charset="2"/>
              </a:rPr>
              <a:t>=[Ag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r>
              <a:rPr lang="nb-NO" altLang="nb-NO" dirty="0">
                <a:sym typeface="Symbol" panose="05050102010706020507" pitchFamily="18" charset="2"/>
              </a:rPr>
              <a:t>]x[Cl</a:t>
            </a:r>
            <a:r>
              <a:rPr lang="nb-NO" altLang="nb-NO" baseline="30000" dirty="0">
                <a:sym typeface="Symbol" panose="05050102010706020507" pitchFamily="18" charset="2"/>
              </a:rPr>
              <a:t>-</a:t>
            </a:r>
            <a:r>
              <a:rPr lang="nb-NO" altLang="nb-NO" dirty="0">
                <a:sym typeface="Symbol" panose="05050102010706020507" pitchFamily="18" charset="2"/>
              </a:rPr>
              <a:t>]=1.2 x 10</a:t>
            </a:r>
            <a:r>
              <a:rPr lang="nb-NO" altLang="nb-NO" baseline="30000" dirty="0">
                <a:sym typeface="Symbol" panose="05050102010706020507" pitchFamily="18" charset="2"/>
              </a:rPr>
              <a:t>-10    </a:t>
            </a:r>
            <a:r>
              <a:rPr lang="nb-NO" altLang="nb-NO" dirty="0">
                <a:sym typeface="Symbol" panose="05050102010706020507" pitchFamily="18" charset="2"/>
              </a:rPr>
              <a:t>og da</a:t>
            </a:r>
          </a:p>
          <a:p>
            <a:pPr eaLnBrk="1" hangingPunct="1"/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sym typeface="Symbol" panose="05050102010706020507" pitchFamily="18" charset="2"/>
              </a:rPr>
              <a:t> </a:t>
            </a:r>
            <a:r>
              <a:rPr lang="nb-NO" altLang="nb-NO" dirty="0" err="1">
                <a:sym typeface="Symbol" panose="05050102010706020507" pitchFamily="18" charset="2"/>
              </a:rPr>
              <a:t>AgCl</a:t>
            </a:r>
            <a:r>
              <a:rPr lang="nb-NO" altLang="nb-NO" dirty="0">
                <a:sym typeface="Symbol" panose="05050102010706020507" pitchFamily="18" charset="2"/>
              </a:rPr>
              <a:t>(s) + 2NH</a:t>
            </a:r>
            <a:r>
              <a:rPr lang="nb-NO" altLang="nb-NO" baseline="-25000" dirty="0">
                <a:sym typeface="Symbol" panose="05050102010706020507" pitchFamily="18" charset="2"/>
              </a:rPr>
              <a:t>3</a:t>
            </a:r>
            <a:r>
              <a:rPr lang="nb-NO" altLang="nb-NO" dirty="0">
                <a:sym typeface="Symbol" panose="05050102010706020507" pitchFamily="18" charset="2"/>
              </a:rPr>
              <a:t>(</a:t>
            </a:r>
            <a:r>
              <a:rPr lang="nb-NO" altLang="nb-NO" dirty="0" err="1">
                <a:sym typeface="Symbol" panose="05050102010706020507" pitchFamily="18" charset="2"/>
              </a:rPr>
              <a:t>aq</a:t>
            </a:r>
            <a:r>
              <a:rPr lang="nb-NO" altLang="nb-NO" dirty="0">
                <a:sym typeface="Symbol" panose="05050102010706020507" pitchFamily="18" charset="2"/>
              </a:rPr>
              <a:t>)→ [Ag(NH</a:t>
            </a:r>
            <a:r>
              <a:rPr lang="nb-NO" altLang="nb-NO" baseline="-25000" dirty="0">
                <a:sym typeface="Symbol" panose="05050102010706020507" pitchFamily="18" charset="2"/>
              </a:rPr>
              <a:t>3</a:t>
            </a:r>
            <a:r>
              <a:rPr lang="nb-NO" altLang="nb-NO" dirty="0"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sym typeface="Symbol" panose="05050102010706020507" pitchFamily="18" charset="2"/>
              </a:rPr>
              <a:t>2</a:t>
            </a:r>
            <a:r>
              <a:rPr lang="nb-NO" altLang="nb-NO" dirty="0"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r>
              <a:rPr lang="nb-NO" altLang="nb-NO" dirty="0">
                <a:sym typeface="Symbol" panose="05050102010706020507" pitchFamily="18" charset="2"/>
              </a:rPr>
              <a:t>(</a:t>
            </a:r>
            <a:r>
              <a:rPr lang="nb-NO" altLang="nb-NO" dirty="0" err="1">
                <a:sym typeface="Symbol" panose="05050102010706020507" pitchFamily="18" charset="2"/>
              </a:rPr>
              <a:t>aq</a:t>
            </a:r>
            <a:r>
              <a:rPr lang="nb-NO" altLang="nb-NO" dirty="0">
                <a:sym typeface="Symbol" panose="05050102010706020507" pitchFamily="18" charset="2"/>
              </a:rPr>
              <a:t>) + Cl</a:t>
            </a:r>
            <a:r>
              <a:rPr lang="nb-NO" altLang="nb-NO" baseline="30000" dirty="0">
                <a:sym typeface="Symbol" panose="05050102010706020507" pitchFamily="18" charset="2"/>
              </a:rPr>
              <a:t>-</a:t>
            </a:r>
            <a:r>
              <a:rPr lang="nb-NO" altLang="nb-NO" dirty="0">
                <a:sym typeface="Symbol" panose="05050102010706020507" pitchFamily="18" charset="2"/>
              </a:rPr>
              <a:t>(</a:t>
            </a:r>
            <a:r>
              <a:rPr lang="nb-NO" altLang="nb-NO" dirty="0" err="1">
                <a:sym typeface="Symbol" panose="05050102010706020507" pitchFamily="18" charset="2"/>
              </a:rPr>
              <a:t>aq</a:t>
            </a:r>
            <a:r>
              <a:rPr lang="nb-NO" altLang="nb-NO" dirty="0">
                <a:sym typeface="Symbol" panose="05050102010706020507" pitchFamily="18" charset="2"/>
              </a:rPr>
              <a:t>)</a:t>
            </a:r>
          </a:p>
          <a:p>
            <a:pPr eaLnBrk="1" hangingPunct="1"/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sym typeface="Symbol" panose="05050102010706020507" pitchFamily="18" charset="2"/>
              </a:rPr>
              <a:t>Konsentrasjonen av Cl</a:t>
            </a:r>
            <a:r>
              <a:rPr lang="nb-NO" altLang="nb-NO" baseline="30000" dirty="0">
                <a:sym typeface="Symbol" panose="05050102010706020507" pitchFamily="18" charset="2"/>
              </a:rPr>
              <a:t>-</a:t>
            </a:r>
            <a:r>
              <a:rPr lang="nb-NO" altLang="nb-NO" dirty="0">
                <a:sym typeface="Symbol" panose="05050102010706020507" pitchFamily="18" charset="2"/>
              </a:rPr>
              <a:t> i løsningen tilsvarer [Ag(NH</a:t>
            </a:r>
            <a:r>
              <a:rPr lang="nb-NO" altLang="nb-NO" baseline="-25000" dirty="0">
                <a:sym typeface="Symbol" panose="05050102010706020507" pitchFamily="18" charset="2"/>
              </a:rPr>
              <a:t>3</a:t>
            </a:r>
            <a:r>
              <a:rPr lang="nb-NO" altLang="nb-NO" dirty="0"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sym typeface="Symbol" panose="05050102010706020507" pitchFamily="18" charset="2"/>
              </a:rPr>
              <a:t>2</a:t>
            </a:r>
            <a:r>
              <a:rPr lang="nb-NO" altLang="nb-NO" dirty="0"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r>
              <a:rPr lang="nb-NO" altLang="nb-NO" dirty="0">
                <a:sym typeface="Symbol" panose="05050102010706020507" pitchFamily="18" charset="2"/>
              </a:rPr>
              <a:t> og da </a:t>
            </a:r>
          </a:p>
          <a:p>
            <a:pPr eaLnBrk="1" hangingPunct="1"/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sym typeface="Symbol" panose="05050102010706020507" pitchFamily="18" charset="2"/>
              </a:rPr>
              <a:t>Cl</a:t>
            </a:r>
            <a:r>
              <a:rPr lang="nb-NO" altLang="nb-NO" baseline="30000" dirty="0">
                <a:sym typeface="Symbol" panose="05050102010706020507" pitchFamily="18" charset="2"/>
              </a:rPr>
              <a:t>-</a:t>
            </a:r>
            <a:r>
              <a:rPr lang="nb-NO" altLang="nb-NO" dirty="0">
                <a:sym typeface="Symbol" panose="05050102010706020507" pitchFamily="18" charset="2"/>
              </a:rPr>
              <a:t>= [Ag(NH</a:t>
            </a:r>
            <a:r>
              <a:rPr lang="nb-NO" altLang="nb-NO" baseline="-25000" dirty="0">
                <a:sym typeface="Symbol" panose="05050102010706020507" pitchFamily="18" charset="2"/>
              </a:rPr>
              <a:t>3</a:t>
            </a:r>
            <a:r>
              <a:rPr lang="nb-NO" altLang="nb-NO" dirty="0">
                <a:sym typeface="Symbol" panose="05050102010706020507" pitchFamily="18" charset="2"/>
              </a:rPr>
              <a:t>)</a:t>
            </a:r>
            <a:r>
              <a:rPr lang="nb-NO" altLang="nb-NO" baseline="-25000" dirty="0">
                <a:sym typeface="Symbol" panose="05050102010706020507" pitchFamily="18" charset="2"/>
              </a:rPr>
              <a:t>2</a:t>
            </a:r>
            <a:r>
              <a:rPr lang="nb-NO" altLang="nb-NO" dirty="0">
                <a:sym typeface="Symbol" panose="05050102010706020507" pitchFamily="18" charset="2"/>
              </a:rPr>
              <a:t>]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r>
              <a:rPr lang="nb-NO" altLang="nb-NO" dirty="0">
                <a:sym typeface="Symbol" panose="05050102010706020507" pitchFamily="18" charset="2"/>
              </a:rPr>
              <a:t> =</a:t>
            </a:r>
          </a:p>
          <a:p>
            <a:pPr eaLnBrk="1" hangingPunct="1"/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endParaRPr lang="nb-NO" altLang="nb-NO" dirty="0"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dirty="0">
                <a:sym typeface="Symbol" panose="05050102010706020507" pitchFamily="18" charset="2"/>
              </a:rPr>
              <a:t>Ag</a:t>
            </a:r>
            <a:r>
              <a:rPr lang="nb-NO" altLang="nb-NO" baseline="30000" dirty="0">
                <a:sym typeface="Symbol" panose="05050102010706020507" pitchFamily="18" charset="2"/>
              </a:rPr>
              <a:t>+</a:t>
            </a:r>
            <a:r>
              <a:rPr lang="nb-NO" altLang="nb-NO" dirty="0">
                <a:sym typeface="Symbol" panose="05050102010706020507" pitchFamily="18" charset="2"/>
              </a:rPr>
              <a:t>=</a:t>
            </a:r>
            <a:endParaRPr lang="nb-NO" altLang="nb-NO" baseline="300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/>
            <a:endParaRPr lang="nb-NO" altLang="nb-NO" baseline="30000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2771775" y="1557338"/>
            <a:ext cx="504825" cy="2159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932363" y="2205038"/>
            <a:ext cx="3816350" cy="1233487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 sz="280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sz="2800">
                <a:solidFill>
                  <a:srgbClr val="FF0000"/>
                </a:solidFill>
                <a:sym typeface="Symbol" panose="05050102010706020507" pitchFamily="18" charset="2"/>
              </a:rPr>
              <a:t>Ag</a:t>
            </a:r>
            <a:r>
              <a:rPr lang="nb-NO" altLang="nb-NO" sz="2800" baseline="3000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nb-NO" altLang="nb-NO" sz="2800">
                <a:solidFill>
                  <a:srgbClr val="FF0000"/>
                </a:solidFill>
                <a:sym typeface="Symbol" panose="05050102010706020507" pitchFamily="18" charset="2"/>
              </a:rPr>
              <a:t>=</a:t>
            </a:r>
            <a:r>
              <a:rPr lang="nb-NO" altLang="nb-NO">
                <a:sym typeface="Symbol" panose="05050102010706020507" pitchFamily="18" charset="2"/>
              </a:rPr>
              <a:t>                    =</a:t>
            </a:r>
          </a:p>
          <a:p>
            <a:pPr eaLnBrk="1" hangingPunct="1"/>
            <a:endParaRPr lang="nb-NO" altLang="nb-NO">
              <a:sym typeface="Symbol" panose="05050102010706020507" pitchFamily="18" charset="2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867400" y="2925763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6011863" y="2492375"/>
            <a:ext cx="560387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nb-NO" altLang="nb-NO" baseline="-25000">
                <a:solidFill>
                  <a:srgbClr val="FF0000"/>
                </a:solidFill>
                <a:sym typeface="Symbol" panose="05050102010706020507" pitchFamily="18" charset="2"/>
              </a:rPr>
              <a:t>sp</a:t>
            </a:r>
            <a:r>
              <a:rPr lang="nb-NO" altLang="nb-NO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6156325" y="2997200"/>
            <a:ext cx="51435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Cl</a:t>
            </a:r>
            <a:r>
              <a:rPr lang="nb-NO" altLang="nb-NO" baseline="30000">
                <a:solidFill>
                  <a:srgbClr val="FF0000"/>
                </a:solidFill>
                <a:sym typeface="Symbol" panose="05050102010706020507" pitchFamily="18" charset="2"/>
              </a:rPr>
              <a:t>-</a:t>
            </a:r>
            <a:r>
              <a:rPr lang="nb-NO" altLang="nb-NO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7308850" y="29257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7380288" y="2493963"/>
            <a:ext cx="1216025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1.2 x 10</a:t>
            </a:r>
            <a:r>
              <a:rPr lang="nb-NO" altLang="nb-NO" baseline="30000">
                <a:solidFill>
                  <a:srgbClr val="FF0000"/>
                </a:solidFill>
                <a:sym typeface="Symbol" panose="05050102010706020507" pitchFamily="18" charset="2"/>
              </a:rPr>
              <a:t>-10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740650" y="2997200"/>
            <a:ext cx="51435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Cl</a:t>
            </a:r>
            <a:r>
              <a:rPr lang="nb-NO" altLang="nb-NO" baseline="30000">
                <a:solidFill>
                  <a:srgbClr val="FF0000"/>
                </a:solidFill>
                <a:sym typeface="Symbol" panose="05050102010706020507" pitchFamily="18" charset="2"/>
              </a:rPr>
              <a:t>-</a:t>
            </a:r>
            <a:r>
              <a:rPr lang="nb-NO" altLang="nb-NO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 flipV="1">
            <a:off x="3348038" y="2924175"/>
            <a:ext cx="1584325" cy="215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1979613" y="4795838"/>
            <a:ext cx="16557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195513" y="4437063"/>
            <a:ext cx="10743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>
                <a:solidFill>
                  <a:srgbClr val="FF0000"/>
                </a:solidFill>
                <a:sym typeface="Symbol" panose="05050102010706020507" pitchFamily="18" charset="2"/>
              </a:rPr>
              <a:t>[KI] x V</a:t>
            </a:r>
            <a:r>
              <a:rPr lang="nb-NO" altLang="nb-NO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KI</a:t>
            </a:r>
            <a:endParaRPr lang="nb-NO" altLang="nb-NO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900113" y="5516563"/>
            <a:ext cx="1216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sym typeface="Symbol" panose="05050102010706020507" pitchFamily="18" charset="2"/>
              </a:rPr>
              <a:t>1.2 x 10</a:t>
            </a:r>
            <a:r>
              <a:rPr lang="nb-NO" altLang="nb-NO" baseline="30000">
                <a:solidFill>
                  <a:srgbClr val="FF0000"/>
                </a:solidFill>
                <a:sym typeface="Symbol" panose="05050102010706020507" pitchFamily="18" charset="2"/>
              </a:rPr>
              <a:t>-10</a:t>
            </a:r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611188" y="5876925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412782" y="4806395"/>
            <a:ext cx="7312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nb-NO" altLang="nb-NO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prøve</a:t>
            </a:r>
            <a:endParaRPr lang="nb-NO" altLang="nb-NO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909583" y="5897836"/>
            <a:ext cx="10743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>
                <a:solidFill>
                  <a:srgbClr val="FF0000"/>
                </a:solidFill>
                <a:sym typeface="Symbol" panose="05050102010706020507" pitchFamily="18" charset="2"/>
              </a:rPr>
              <a:t>[KI] x V</a:t>
            </a:r>
            <a:r>
              <a:rPr lang="nb-NO" altLang="nb-NO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KI</a:t>
            </a:r>
            <a:endParaRPr lang="nb-NO" altLang="nb-NO" baseline="30000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2627313" y="5661025"/>
            <a:ext cx="9108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>
                <a:solidFill>
                  <a:srgbClr val="FF0000"/>
                </a:solidFill>
                <a:sym typeface="Symbol" panose="05050102010706020507" pitchFamily="18" charset="2"/>
              </a:rPr>
              <a:t>x </a:t>
            </a:r>
            <a:r>
              <a:rPr lang="nb-NO" altLang="nb-NO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nb-NO" altLang="nb-NO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prøve</a:t>
            </a:r>
            <a:endParaRPr lang="nb-NO" altLang="nb-NO" baseline="-25000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0" y="6308725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>
                <a:solidFill>
                  <a:srgbClr val="FF0000"/>
                </a:solidFill>
                <a:sym typeface="Symbol" panose="05050102010706020507" pitchFamily="18" charset="2"/>
              </a:rPr>
              <a:t>Nå vi erstatte verdien til [Ag</a:t>
            </a:r>
            <a:r>
              <a:rPr lang="nb-NO" altLang="nb-NO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nb-NO" altLang="nb-NO" dirty="0">
                <a:solidFill>
                  <a:srgbClr val="FF0000"/>
                </a:solidFill>
                <a:sym typeface="Symbol" panose="05050102010706020507" pitchFamily="18" charset="2"/>
              </a:rPr>
              <a:t>] og NH</a:t>
            </a:r>
            <a:r>
              <a:rPr lang="nb-NO" altLang="nb-NO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nb-NO" altLang="nb-NO" dirty="0">
                <a:solidFill>
                  <a:srgbClr val="FF0000"/>
                </a:solidFill>
                <a:sym typeface="Symbol" panose="05050102010706020507" pitchFamily="18" charset="2"/>
              </a:rPr>
              <a:t> i uttrykket for K</a:t>
            </a:r>
            <a:r>
              <a:rPr lang="nb-NO" altLang="nb-NO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D</a:t>
            </a: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6227763" y="5734050"/>
            <a:ext cx="2592387" cy="1085850"/>
          </a:xfrm>
          <a:prstGeom prst="rect">
            <a:avLst/>
          </a:prstGeom>
          <a:solidFill>
            <a:srgbClr val="FFFFCC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 sz="2400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nb-NO" altLang="nb-NO" sz="24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K</a:t>
            </a:r>
            <a:r>
              <a:rPr lang="nb-NO" altLang="nb-NO" sz="2400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D</a:t>
            </a:r>
            <a:r>
              <a:rPr lang="nb-NO" altLang="nb-NO" sz="24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=</a:t>
            </a:r>
          </a:p>
          <a:p>
            <a:pPr eaLnBrk="1" hangingPunct="1"/>
            <a:endParaRPr lang="nb-NO" altLang="nb-NO" sz="2400" baseline="-25000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7019925" y="5878513"/>
            <a:ext cx="1419225" cy="36671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[Ag</a:t>
            </a:r>
            <a:r>
              <a:rPr lang="nb-NO" altLang="nb-NO" baseline="30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][NH</a:t>
            </a:r>
            <a:r>
              <a:rPr lang="nb-NO" altLang="nb-NO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 flipV="1">
            <a:off x="6946900" y="6308725"/>
            <a:ext cx="15859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7019925" y="6381750"/>
            <a:ext cx="1419225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[Ag(NH</a:t>
            </a:r>
            <a:r>
              <a:rPr lang="nb-NO" altLang="nb-NO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nb-NO" altLang="nb-NO" baseline="-25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nb-NO" altLang="nb-NO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]</a:t>
            </a:r>
            <a:r>
              <a:rPr lang="nb-NO" altLang="nb-NO" baseline="3000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endParaRPr lang="nb-NO" altLang="nb-NO">
              <a:solidFill>
                <a:srgbClr val="FF0000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549275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Det skal lages 2 løsninger av AgCl i NH</a:t>
            </a:r>
            <a:r>
              <a:rPr lang="nb-NO" altLang="nb-NO" b="1" baseline="-25000"/>
              <a:t>3 </a:t>
            </a:r>
            <a:r>
              <a:rPr lang="nb-NO" altLang="nb-NO" b="1"/>
              <a:t>som følgende:</a:t>
            </a:r>
            <a:endParaRPr lang="nb-NO" altLang="nb-NO"/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4925" y="4581525"/>
            <a:ext cx="9144000" cy="20145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nb-NO" altLang="nb-NO" b="1" dirty="0"/>
              <a:t>Stoffene blandes godt og må deretter hvile i 24 timer</a:t>
            </a:r>
          </a:p>
          <a:p>
            <a:pPr eaLnBrk="1" hangingPunct="1">
              <a:buFontTx/>
              <a:buChar char="-"/>
            </a:pPr>
            <a:r>
              <a:rPr lang="nb-NO" altLang="nb-NO" dirty="0"/>
              <a:t> løsningene  filtreres</a:t>
            </a:r>
          </a:p>
          <a:p>
            <a:pPr eaLnBrk="1" hangingPunct="1">
              <a:buFontTx/>
              <a:buChar char="-"/>
            </a:pPr>
            <a:r>
              <a:rPr lang="nb-NO" altLang="nb-NO" dirty="0"/>
              <a:t> Prøver på 25ml tas til </a:t>
            </a:r>
            <a:r>
              <a:rPr lang="nb-NO" altLang="nb-NO" dirty="0" err="1"/>
              <a:t>potensiometrisk</a:t>
            </a:r>
            <a:r>
              <a:rPr lang="nb-NO" altLang="nb-NO" dirty="0"/>
              <a:t> titrering</a:t>
            </a:r>
          </a:p>
          <a:p>
            <a:pPr eaLnBrk="1" hangingPunct="1">
              <a:buFontTx/>
              <a:buChar char="-"/>
            </a:pPr>
            <a:r>
              <a:rPr lang="nb-NO" altLang="nb-NO" dirty="0"/>
              <a:t> til titrering skal det brukes 0,1 molar KI-løsning</a:t>
            </a:r>
          </a:p>
          <a:p>
            <a:pPr eaLnBrk="1" hangingPunct="1">
              <a:buFontTx/>
              <a:buChar char="-"/>
            </a:pPr>
            <a:r>
              <a:rPr lang="nb-NO" altLang="nb-NO" dirty="0"/>
              <a:t> </a:t>
            </a:r>
            <a:r>
              <a:rPr lang="nb-NO" altLang="nb-NO" dirty="0">
                <a:sym typeface="Symbol" panose="05050102010706020507" pitchFamily="18" charset="2"/>
              </a:rPr>
              <a:t>E registreres som funksjon av volum tilsatt KI-løsning.</a:t>
            </a:r>
          </a:p>
          <a:p>
            <a:pPr eaLnBrk="1" hangingPunct="1">
              <a:buFontTx/>
              <a:buChar char="-"/>
            </a:pPr>
            <a:endParaRPr lang="nb-NO" altLang="nb-NO" dirty="0">
              <a:sym typeface="Symbol" panose="05050102010706020507" pitchFamily="18" charset="2"/>
            </a:endParaRPr>
          </a:p>
          <a:p>
            <a:pPr eaLnBrk="1" hangingPunct="1">
              <a:buFontTx/>
              <a:buChar char="-"/>
            </a:pPr>
            <a:r>
              <a:rPr lang="nb-NO" altLang="nb-NO" dirty="0">
                <a:sym typeface="Symbol" panose="05050102010706020507" pitchFamily="18" charset="2"/>
              </a:rPr>
              <a:t> Beregninger og rapport</a:t>
            </a:r>
          </a:p>
        </p:txBody>
      </p:sp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908050"/>
            <a:ext cx="7399338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OPPGAVE 7 - KOMPLEKSER OG KOMPLEKSLIKEVEKTER</a:t>
            </a:r>
            <a:endParaRPr lang="nb-NO" altLang="nb-NO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549275"/>
            <a:ext cx="914400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Stoffer som Al</a:t>
            </a:r>
            <a:r>
              <a:rPr lang="nb-NO" altLang="nb-NO" b="1" baseline="30000" dirty="0"/>
              <a:t>3+</a:t>
            </a:r>
            <a:r>
              <a:rPr lang="nb-NO" altLang="nb-NO" b="1" dirty="0"/>
              <a:t>, Cu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, Fe</a:t>
            </a:r>
            <a:r>
              <a:rPr lang="nb-NO" altLang="nb-NO" b="1" baseline="30000" dirty="0"/>
              <a:t>3+</a:t>
            </a:r>
            <a:r>
              <a:rPr lang="nb-NO" altLang="nb-NO" b="1" dirty="0"/>
              <a:t>, etc. kalles for Lewis syrer.  De kan ta imot elektronpar (de har ledige plasser). I komplekser kalles de sentralatomet.</a:t>
            </a:r>
            <a:endParaRPr lang="nb-NO" altLang="nb-NO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Stoffer som har elektronpar til overs, kalles for Lewis baser. (de har elektronpar som kan deles med Lewis syrer)). I komplekser kalles de ligander.</a:t>
            </a:r>
            <a:endParaRPr lang="nb-NO" altLang="nb-NO" dirty="0"/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0725"/>
            <a:ext cx="9048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062163"/>
            <a:ext cx="974725" cy="10080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179388" y="3213100"/>
            <a:ext cx="3960812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Nøytrale ligander (molekyler)</a:t>
            </a: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5076825" y="3213100"/>
            <a:ext cx="4067175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ladde ligander (ioner)</a:t>
            </a:r>
          </a:p>
        </p:txBody>
      </p:sp>
      <p:pic>
        <p:nvPicPr>
          <p:cNvPr id="308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493963"/>
            <a:ext cx="158432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466975"/>
            <a:ext cx="1008062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133600"/>
            <a:ext cx="95885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133600"/>
            <a:ext cx="16668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Rectangle 16"/>
          <p:cNvSpPr>
            <a:spLocks noChangeArrowheads="1"/>
          </p:cNvSpPr>
          <p:nvPr/>
        </p:nvSpPr>
        <p:spPr bwMode="auto">
          <a:xfrm>
            <a:off x="0" y="3756025"/>
            <a:ext cx="9144000" cy="14351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Antall ledige plasser = antall ligander som er koordinert rundt Lewissyre/sentral atomet, kalles for koordinasjonstall.</a:t>
            </a:r>
          </a:p>
          <a:p>
            <a:pPr eaLnBrk="1" hangingPunct="1"/>
            <a:r>
              <a:rPr lang="nb-NO" altLang="nb-NO" b="1" dirty="0"/>
              <a:t>Tallet er ofte 2, 4, 6. eksempler:</a:t>
            </a:r>
          </a:p>
          <a:p>
            <a:pPr eaLnBrk="1" hangingPunct="1"/>
            <a:endParaRPr lang="nb-NO" altLang="nb-NO" b="1" dirty="0"/>
          </a:p>
          <a:p>
            <a:pPr eaLnBrk="1" hangingPunct="1"/>
            <a:r>
              <a:rPr lang="nb-NO" altLang="nb-NO" sz="1600" b="1" dirty="0"/>
              <a:t>[Al(H</a:t>
            </a:r>
            <a:r>
              <a:rPr lang="nb-NO" altLang="nb-NO" sz="1600" b="1" baseline="-25000" dirty="0"/>
              <a:t>2</a:t>
            </a:r>
            <a:r>
              <a:rPr lang="nb-NO" altLang="nb-NO" sz="1600" b="1" dirty="0"/>
              <a:t>O)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6</a:t>
            </a:r>
            <a:r>
              <a:rPr lang="nb-NO" altLang="nb-NO" sz="1600" b="1" dirty="0"/>
              <a:t>]</a:t>
            </a:r>
            <a:r>
              <a:rPr lang="nb-NO" altLang="nb-NO" sz="1600" b="1" baseline="30000" dirty="0"/>
              <a:t>3+</a:t>
            </a:r>
            <a:r>
              <a:rPr lang="nb-NO" altLang="nb-NO" sz="1600" b="1" dirty="0"/>
              <a:t>, [</a:t>
            </a:r>
            <a:r>
              <a:rPr lang="nb-NO" altLang="nb-NO" sz="1600" b="1" dirty="0" err="1"/>
              <a:t>Zn</a:t>
            </a:r>
            <a:r>
              <a:rPr lang="nb-NO" altLang="nb-NO" sz="1600" b="1" dirty="0"/>
              <a:t>(H</a:t>
            </a:r>
            <a:r>
              <a:rPr lang="nb-NO" altLang="nb-NO" sz="1600" b="1" baseline="-25000" dirty="0"/>
              <a:t>2</a:t>
            </a:r>
            <a:r>
              <a:rPr lang="nb-NO" altLang="nb-NO" sz="1600" b="1" dirty="0"/>
              <a:t>O)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4</a:t>
            </a:r>
            <a:r>
              <a:rPr lang="nb-NO" altLang="nb-NO" sz="1600" b="1" dirty="0"/>
              <a:t>]</a:t>
            </a:r>
            <a:r>
              <a:rPr lang="nb-NO" altLang="nb-NO" sz="1600" b="1" baseline="30000" dirty="0"/>
              <a:t>2+</a:t>
            </a:r>
            <a:r>
              <a:rPr lang="nb-NO" altLang="nb-NO" sz="1600" b="1" dirty="0"/>
              <a:t>, [</a:t>
            </a:r>
            <a:r>
              <a:rPr lang="nb-NO" altLang="nb-NO" sz="1600" b="1" dirty="0" err="1"/>
              <a:t>Cu</a:t>
            </a:r>
            <a:r>
              <a:rPr lang="nb-NO" altLang="nb-NO" sz="1600" b="1" dirty="0"/>
              <a:t>(NH</a:t>
            </a:r>
            <a:r>
              <a:rPr lang="nb-NO" altLang="nb-NO" sz="1600" b="1" baseline="-25000" dirty="0"/>
              <a:t>3</a:t>
            </a:r>
            <a:r>
              <a:rPr lang="nb-NO" altLang="nb-NO" sz="1600" b="1" dirty="0"/>
              <a:t>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4</a:t>
            </a:r>
            <a:r>
              <a:rPr lang="nb-NO" altLang="nb-NO" sz="1600" b="1" dirty="0"/>
              <a:t>]</a:t>
            </a:r>
            <a:r>
              <a:rPr lang="nb-NO" altLang="nb-NO" sz="1600" b="1" baseline="30000" dirty="0"/>
              <a:t>2+</a:t>
            </a:r>
            <a:r>
              <a:rPr lang="nb-NO" altLang="nb-NO" sz="1600" b="1" dirty="0"/>
              <a:t>, [Al(H</a:t>
            </a:r>
            <a:r>
              <a:rPr lang="nb-NO" altLang="nb-NO" sz="1600" b="1" baseline="-25000" dirty="0"/>
              <a:t>2</a:t>
            </a:r>
            <a:r>
              <a:rPr lang="nb-NO" altLang="nb-NO" sz="1600" b="1" dirty="0"/>
              <a:t>O)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5</a:t>
            </a:r>
            <a:r>
              <a:rPr lang="nb-NO" altLang="nb-NO" sz="1600" b="1" dirty="0"/>
              <a:t>OH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1</a:t>
            </a:r>
            <a:r>
              <a:rPr lang="nb-NO" altLang="nb-NO" sz="1600" b="1" dirty="0"/>
              <a:t>]</a:t>
            </a:r>
            <a:r>
              <a:rPr lang="nb-NO" altLang="nb-NO" sz="1600" b="1" baseline="30000" dirty="0"/>
              <a:t>2+</a:t>
            </a:r>
            <a:r>
              <a:rPr lang="nb-NO" altLang="nb-NO" sz="1600" b="1" dirty="0"/>
              <a:t>, [Fe(H</a:t>
            </a:r>
            <a:r>
              <a:rPr lang="nb-NO" altLang="nb-NO" sz="1600" b="1" baseline="-25000" dirty="0"/>
              <a:t>2</a:t>
            </a:r>
            <a:r>
              <a:rPr lang="nb-NO" altLang="nb-NO" sz="1600" b="1" dirty="0"/>
              <a:t>O)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6</a:t>
            </a:r>
            <a:r>
              <a:rPr lang="nb-NO" altLang="nb-NO" sz="1600" b="1" dirty="0"/>
              <a:t>]</a:t>
            </a:r>
            <a:r>
              <a:rPr lang="nb-NO" altLang="nb-NO" sz="1600" b="1" baseline="30000" dirty="0"/>
              <a:t>3+</a:t>
            </a:r>
            <a:r>
              <a:rPr lang="nb-NO" altLang="nb-NO" sz="1600" b="1" dirty="0"/>
              <a:t>, [Fe(CN)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6</a:t>
            </a:r>
            <a:r>
              <a:rPr lang="nb-NO" altLang="nb-NO" sz="1600" b="1" dirty="0"/>
              <a:t>]</a:t>
            </a:r>
            <a:r>
              <a:rPr lang="nb-NO" altLang="nb-NO" sz="1600" b="1" baseline="30000" dirty="0"/>
              <a:t>3–</a:t>
            </a:r>
            <a:r>
              <a:rPr lang="nb-NO" altLang="nb-NO" sz="1600" b="1" dirty="0"/>
              <a:t>, [</a:t>
            </a:r>
            <a:r>
              <a:rPr lang="nb-NO" altLang="nb-NO" sz="1600" b="1" dirty="0" err="1"/>
              <a:t>Zn</a:t>
            </a:r>
            <a:r>
              <a:rPr lang="nb-NO" altLang="nb-NO" sz="1600" b="1" dirty="0"/>
              <a:t>(H</a:t>
            </a:r>
            <a:r>
              <a:rPr lang="nb-NO" altLang="nb-NO" sz="1600" b="1" baseline="-25000" dirty="0"/>
              <a:t>2</a:t>
            </a:r>
            <a:r>
              <a:rPr lang="nb-NO" altLang="nb-NO" sz="1600" b="1" dirty="0"/>
              <a:t>O)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4</a:t>
            </a:r>
            <a:r>
              <a:rPr lang="nb-NO" altLang="nb-NO" sz="1600" b="1" dirty="0"/>
              <a:t>]</a:t>
            </a:r>
            <a:r>
              <a:rPr lang="nb-NO" altLang="nb-NO" sz="1600" b="1" baseline="30000" dirty="0"/>
              <a:t>2+</a:t>
            </a:r>
          </a:p>
        </p:txBody>
      </p:sp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2987675" y="5876925"/>
            <a:ext cx="207645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>
                <a:solidFill>
                  <a:srgbClr val="FF0000"/>
                </a:solidFill>
              </a:rPr>
              <a:t>koordinasjonstall</a:t>
            </a:r>
          </a:p>
        </p:txBody>
      </p:sp>
      <p:sp>
        <p:nvSpPr>
          <p:cNvPr id="3087" name="Freeform 18"/>
          <p:cNvSpPr>
            <a:spLocks/>
          </p:cNvSpPr>
          <p:nvPr/>
        </p:nvSpPr>
        <p:spPr bwMode="auto">
          <a:xfrm>
            <a:off x="4643438" y="5157788"/>
            <a:ext cx="334962" cy="239712"/>
          </a:xfrm>
          <a:custGeom>
            <a:avLst/>
            <a:gdLst>
              <a:gd name="T0" fmla="*/ 0 w 216"/>
              <a:gd name="T1" fmla="*/ 22168366 h 144"/>
              <a:gd name="T2" fmla="*/ 76954418 w 216"/>
              <a:gd name="T3" fmla="*/ 399040576 h 144"/>
              <a:gd name="T4" fmla="*/ 327056277 w 216"/>
              <a:gd name="T5" fmla="*/ 133013525 h 144"/>
              <a:gd name="T6" fmla="*/ 423249299 w 216"/>
              <a:gd name="T7" fmla="*/ 22168366 h 144"/>
              <a:gd name="T8" fmla="*/ 519442322 w 216"/>
              <a:gd name="T9" fmla="*/ 0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144"/>
              <a:gd name="T17" fmla="*/ 216 w 216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144">
                <a:moveTo>
                  <a:pt x="0" y="8"/>
                </a:moveTo>
                <a:cubicBezTo>
                  <a:pt x="16" y="55"/>
                  <a:pt x="25" y="94"/>
                  <a:pt x="32" y="144"/>
                </a:cubicBezTo>
                <a:cubicBezTo>
                  <a:pt x="78" y="129"/>
                  <a:pt x="96" y="75"/>
                  <a:pt x="136" y="48"/>
                </a:cubicBezTo>
                <a:cubicBezTo>
                  <a:pt x="149" y="28"/>
                  <a:pt x="152" y="17"/>
                  <a:pt x="176" y="8"/>
                </a:cubicBezTo>
                <a:cubicBezTo>
                  <a:pt x="189" y="3"/>
                  <a:pt x="216" y="0"/>
                  <a:pt x="216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088" name="Line 19"/>
          <p:cNvSpPr>
            <a:spLocks noChangeShapeType="1"/>
          </p:cNvSpPr>
          <p:nvPr/>
        </p:nvSpPr>
        <p:spPr bwMode="auto">
          <a:xfrm flipH="1">
            <a:off x="4211638" y="5373688"/>
            <a:ext cx="504825" cy="5032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089" name="Line 20"/>
          <p:cNvSpPr>
            <a:spLocks noChangeShapeType="1"/>
          </p:cNvSpPr>
          <p:nvPr/>
        </p:nvSpPr>
        <p:spPr bwMode="auto">
          <a:xfrm flipV="1">
            <a:off x="4500563" y="5157788"/>
            <a:ext cx="1727200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090" name="Line 21"/>
          <p:cNvSpPr>
            <a:spLocks noChangeShapeType="1"/>
          </p:cNvSpPr>
          <p:nvPr/>
        </p:nvSpPr>
        <p:spPr bwMode="auto">
          <a:xfrm flipV="1">
            <a:off x="5003800" y="5157788"/>
            <a:ext cx="2376488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091" name="Line 22"/>
          <p:cNvSpPr>
            <a:spLocks noChangeShapeType="1"/>
          </p:cNvSpPr>
          <p:nvPr/>
        </p:nvSpPr>
        <p:spPr bwMode="auto">
          <a:xfrm flipV="1">
            <a:off x="5076825" y="5157788"/>
            <a:ext cx="3598863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092" name="Line 23"/>
          <p:cNvSpPr>
            <a:spLocks noChangeShapeType="1"/>
          </p:cNvSpPr>
          <p:nvPr/>
        </p:nvSpPr>
        <p:spPr bwMode="auto">
          <a:xfrm flipH="1" flipV="1">
            <a:off x="900113" y="5157788"/>
            <a:ext cx="2159000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 flipH="1" flipV="1">
            <a:off x="3419475" y="5157788"/>
            <a:ext cx="144463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 flipH="1" flipV="1">
            <a:off x="2124075" y="5157788"/>
            <a:ext cx="129540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476250"/>
            <a:ext cx="9144000" cy="14652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- Kompleksioner består av : kation (</a:t>
            </a:r>
            <a:r>
              <a:rPr lang="nb-NO" altLang="nb-NO" b="1" dirty="0" err="1"/>
              <a:t>metallion</a:t>
            </a:r>
            <a:r>
              <a:rPr lang="nb-NO" altLang="nb-NO" b="1" dirty="0"/>
              <a:t>/Lewissyre) som kalles for sentralatom og ligander/Lewisbaser som koordineres rundt sentral atomet.</a:t>
            </a:r>
          </a:p>
          <a:p>
            <a:pPr eaLnBrk="1" hangingPunct="1">
              <a:buFontTx/>
              <a:buChar char="-"/>
            </a:pPr>
            <a:r>
              <a:rPr lang="nb-NO" altLang="nb-NO" b="1" dirty="0"/>
              <a:t>Bindinger mellom sentralatomet og ligander er en </a:t>
            </a:r>
            <a:r>
              <a:rPr lang="nb-NO" altLang="nb-NO" b="1" dirty="0">
                <a:solidFill>
                  <a:srgbClr val="0000FF"/>
                </a:solidFill>
              </a:rPr>
              <a:t>kovalent/elektronpar binding.</a:t>
            </a:r>
          </a:p>
          <a:p>
            <a:pPr eaLnBrk="1" hangingPunct="1">
              <a:buFontTx/>
              <a:buChar char="-"/>
            </a:pPr>
            <a:r>
              <a:rPr lang="nb-NO" altLang="nb-NO" b="1" dirty="0"/>
              <a:t> når vann blir koordinert rundt sentralatomet, sier en at metallionet er  </a:t>
            </a:r>
            <a:r>
              <a:rPr lang="nb-NO" altLang="nb-NO" b="1" dirty="0" err="1"/>
              <a:t>hydratisert</a:t>
            </a:r>
            <a:r>
              <a:rPr lang="nb-NO" altLang="nb-NO" b="1" dirty="0"/>
              <a:t>.</a:t>
            </a:r>
            <a:endParaRPr lang="nb-NO" altLang="nb-NO" sz="1600" b="1" baseline="300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060575"/>
            <a:ext cx="9144000" cy="33877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nb-NO" altLang="nb-NO" b="1" dirty="0"/>
              <a:t> Hydratisering av sentralatomet</a:t>
            </a:r>
          </a:p>
          <a:p>
            <a:pPr eaLnBrk="1" hangingPunct="1">
              <a:buFontTx/>
              <a:buChar char="-"/>
            </a:pPr>
            <a:endParaRPr lang="nb-NO" altLang="nb-NO" b="1" dirty="0"/>
          </a:p>
          <a:p>
            <a:pPr eaLnBrk="1" hangingPunct="1"/>
            <a:r>
              <a:rPr lang="nb-NO" altLang="nb-NO" b="1" dirty="0"/>
              <a:t>    Cu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+ 6H</a:t>
            </a:r>
            <a:r>
              <a:rPr lang="nb-NO" altLang="nb-NO" b="1" baseline="-25000" dirty="0"/>
              <a:t>2</a:t>
            </a:r>
            <a:r>
              <a:rPr lang="nb-NO" altLang="nb-NO" b="1" dirty="0"/>
              <a:t>O </a:t>
            </a:r>
            <a:r>
              <a:rPr lang="nb-NO" altLang="nb-NO" b="1" dirty="0">
                <a:latin typeface="Lucida Sans Unicode" panose="020B0602030504020204" pitchFamily="34" charset="0"/>
              </a:rPr>
              <a:t>⇄ [</a:t>
            </a:r>
            <a:r>
              <a:rPr lang="nb-NO" altLang="nb-NO" b="1" dirty="0" err="1">
                <a:latin typeface="Lucida Sans Unicode" panose="020B0602030504020204" pitchFamily="34" charset="0"/>
              </a:rPr>
              <a:t>Cu</a:t>
            </a:r>
            <a:r>
              <a:rPr lang="nb-NO" altLang="nb-NO" b="1" dirty="0">
                <a:latin typeface="Lucida Sans Unicode" panose="020B0602030504020204" pitchFamily="34" charset="0"/>
              </a:rPr>
              <a:t>(H</a:t>
            </a:r>
            <a:r>
              <a:rPr lang="nb-NO" altLang="nb-NO" b="1" baseline="-25000" dirty="0">
                <a:latin typeface="Lucida Sans Unicode" panose="020B0602030504020204" pitchFamily="34" charset="0"/>
              </a:rPr>
              <a:t>2</a:t>
            </a:r>
            <a:r>
              <a:rPr lang="nb-NO" altLang="nb-NO" b="1" dirty="0">
                <a:latin typeface="Lucida Sans Unicode" panose="020B0602030504020204" pitchFamily="34" charset="0"/>
              </a:rPr>
              <a:t>O)</a:t>
            </a:r>
            <a:r>
              <a:rPr lang="nb-NO" altLang="nb-NO" b="1" baseline="-25000" dirty="0">
                <a:latin typeface="Lucida Sans Unicode" panose="020B0602030504020204" pitchFamily="34" charset="0"/>
              </a:rPr>
              <a:t>6</a:t>
            </a:r>
            <a:r>
              <a:rPr lang="nb-NO" altLang="nb-NO" b="1" dirty="0">
                <a:latin typeface="Lucida Sans Unicode" panose="020B0602030504020204" pitchFamily="34" charset="0"/>
              </a:rPr>
              <a:t>]</a:t>
            </a:r>
            <a:r>
              <a:rPr lang="nb-NO" altLang="nb-NO" b="1" baseline="30000" dirty="0">
                <a:latin typeface="Lucida Sans Unicode" panose="020B0602030504020204" pitchFamily="34" charset="0"/>
              </a:rPr>
              <a:t>2+</a:t>
            </a:r>
            <a:r>
              <a:rPr lang="nb-NO" altLang="nb-NO" b="1" dirty="0">
                <a:latin typeface="Lucida Sans Unicode" panose="020B0602030504020204" pitchFamily="34" charset="0"/>
              </a:rPr>
              <a:t>(</a:t>
            </a:r>
            <a:r>
              <a:rPr lang="nb-NO" altLang="nb-NO" b="1" dirty="0" err="1">
                <a:latin typeface="Lucida Sans Unicode" panose="020B0602030504020204" pitchFamily="34" charset="0"/>
              </a:rPr>
              <a:t>aq</a:t>
            </a:r>
            <a:r>
              <a:rPr lang="nb-NO" altLang="nb-NO" b="1" dirty="0">
                <a:latin typeface="Lucida Sans Unicode" panose="020B0602030504020204" pitchFamily="34" charset="0"/>
              </a:rPr>
              <a:t>)</a:t>
            </a:r>
          </a:p>
          <a:p>
            <a:pPr eaLnBrk="1" hangingPunct="1"/>
            <a:r>
              <a:rPr lang="nb-NO" altLang="nb-NO" b="1" dirty="0"/>
              <a:t>     Zn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+ 4H</a:t>
            </a:r>
            <a:r>
              <a:rPr lang="nb-NO" altLang="nb-NO" b="1" baseline="-25000" dirty="0"/>
              <a:t>2</a:t>
            </a:r>
            <a:r>
              <a:rPr lang="nb-NO" altLang="nb-NO" b="1" dirty="0"/>
              <a:t>O ⇄ [</a:t>
            </a:r>
            <a:r>
              <a:rPr lang="nb-NO" altLang="nb-NO" b="1" dirty="0" err="1"/>
              <a:t>Zn</a:t>
            </a:r>
            <a:r>
              <a:rPr lang="nb-NO" altLang="nb-NO" b="1" dirty="0"/>
              <a:t>(H</a:t>
            </a:r>
            <a:r>
              <a:rPr lang="nb-NO" altLang="nb-NO" b="1" baseline="-25000" dirty="0"/>
              <a:t>2</a:t>
            </a:r>
            <a:r>
              <a:rPr lang="nb-NO" altLang="nb-NO" b="1" dirty="0"/>
              <a:t>O)</a:t>
            </a:r>
            <a:r>
              <a:rPr lang="nb-NO" altLang="nb-NO" b="1" baseline="-25000" dirty="0"/>
              <a:t>4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                            (I)</a:t>
            </a:r>
          </a:p>
          <a:p>
            <a:pPr eaLnBrk="1" hangingPunct="1"/>
            <a:r>
              <a:rPr lang="nb-NO" altLang="nb-NO" b="1" dirty="0"/>
              <a:t>Vannet i </a:t>
            </a:r>
            <a:r>
              <a:rPr lang="nb-NO" altLang="nb-NO" b="1" dirty="0" err="1"/>
              <a:t>hydratiserte</a:t>
            </a:r>
            <a:r>
              <a:rPr lang="nb-NO" altLang="nb-NO" b="1" dirty="0"/>
              <a:t> kompleksioner kan substitueres med andre ligander som danner sterkere komplekser:</a:t>
            </a:r>
          </a:p>
          <a:p>
            <a:pPr eaLnBrk="1" hangingPunct="1"/>
            <a:r>
              <a:rPr lang="nb-NO" altLang="nb-NO" b="1" dirty="0"/>
              <a:t>  [</a:t>
            </a:r>
            <a:r>
              <a:rPr lang="nb-NO" altLang="nb-NO" b="1" dirty="0" err="1"/>
              <a:t>Zn</a:t>
            </a:r>
            <a:r>
              <a:rPr lang="nb-NO" altLang="nb-NO" b="1" dirty="0"/>
              <a:t>(H</a:t>
            </a:r>
            <a:r>
              <a:rPr lang="nb-NO" altLang="nb-NO" b="1" baseline="-25000" dirty="0"/>
              <a:t>2</a:t>
            </a:r>
            <a:r>
              <a:rPr lang="nb-NO" altLang="nb-NO" b="1" dirty="0"/>
              <a:t>O)</a:t>
            </a:r>
            <a:r>
              <a:rPr lang="nb-NO" altLang="nb-NO" b="1" baseline="-25000" dirty="0"/>
              <a:t>4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+ 4NH</a:t>
            </a:r>
            <a:r>
              <a:rPr lang="nb-NO" altLang="nb-NO" b="1" baseline="-25000" dirty="0"/>
              <a:t>3</a:t>
            </a:r>
            <a:r>
              <a:rPr lang="nb-NO" altLang="nb-NO" b="1" dirty="0">
                <a:latin typeface="Lucida Sans Unicode" panose="020B0602030504020204" pitchFamily="34" charset="0"/>
              </a:rPr>
              <a:t>⇄ </a:t>
            </a:r>
            <a:r>
              <a:rPr lang="nb-NO" altLang="nb-NO" b="1" dirty="0"/>
              <a:t>4H</a:t>
            </a:r>
            <a:r>
              <a:rPr lang="nb-NO" altLang="nb-NO" b="1" baseline="-25000" dirty="0"/>
              <a:t>2</a:t>
            </a:r>
            <a:r>
              <a:rPr lang="nb-NO" altLang="nb-NO" b="1" dirty="0"/>
              <a:t>O+ [</a:t>
            </a:r>
            <a:r>
              <a:rPr lang="nb-NO" altLang="nb-NO" b="1" dirty="0" err="1"/>
              <a:t>Zn</a:t>
            </a:r>
            <a:r>
              <a:rPr lang="nb-NO" altLang="nb-NO" b="1" dirty="0"/>
              <a:t>(NH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)</a:t>
            </a:r>
            <a:r>
              <a:rPr lang="nb-NO" altLang="nb-NO" b="1" baseline="-25000" dirty="0"/>
              <a:t>4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</a:t>
            </a:r>
            <a:r>
              <a:rPr lang="nb-NO" altLang="nb-NO" dirty="0"/>
              <a:t>                     </a:t>
            </a:r>
            <a:r>
              <a:rPr lang="nb-NO" altLang="nb-NO" b="1" dirty="0"/>
              <a:t>(II)</a:t>
            </a:r>
            <a:r>
              <a:rPr lang="nb-NO" altLang="nb-NO" dirty="0"/>
              <a:t> </a:t>
            </a:r>
          </a:p>
          <a:p>
            <a:pPr eaLnBrk="1" hangingPunct="1"/>
            <a:endParaRPr lang="nb-NO" altLang="nb-NO" dirty="0"/>
          </a:p>
          <a:p>
            <a:pPr eaLnBrk="1" hangingPunct="1"/>
            <a:r>
              <a:rPr lang="nb-NO" altLang="nb-NO" dirty="0"/>
              <a:t>Ved å addere (I) og (II)</a:t>
            </a:r>
          </a:p>
          <a:p>
            <a:pPr eaLnBrk="1" hangingPunct="1"/>
            <a:endParaRPr lang="nb-NO" altLang="nb-NO" dirty="0"/>
          </a:p>
          <a:p>
            <a:pPr eaLnBrk="1" hangingPunct="1"/>
            <a:r>
              <a:rPr lang="nb-NO" altLang="nb-NO" b="1" dirty="0"/>
              <a:t>Zn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+ 4NH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                      [</a:t>
            </a:r>
            <a:r>
              <a:rPr lang="nb-NO" altLang="nb-NO" b="1" dirty="0" err="1"/>
              <a:t>Zn</a:t>
            </a:r>
            <a:r>
              <a:rPr lang="nb-NO" altLang="nb-NO" b="1" dirty="0"/>
              <a:t>(NH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)</a:t>
            </a:r>
            <a:r>
              <a:rPr lang="nb-NO" altLang="nb-NO" b="1" baseline="-25000" dirty="0"/>
              <a:t>4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2+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</a:t>
            </a:r>
            <a:r>
              <a:rPr lang="nb-NO" altLang="nb-NO" dirty="0"/>
              <a:t> </a:t>
            </a:r>
          </a:p>
          <a:p>
            <a:pPr eaLnBrk="1" hangingPunct="1"/>
            <a:endParaRPr lang="nb-NO" altLang="nb-NO" dirty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051050" y="494188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1979613" y="501332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142376" y="4439186"/>
            <a:ext cx="1833473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2000" baseline="-25000" dirty="0"/>
              <a:t>Kompleks (</a:t>
            </a:r>
            <a:r>
              <a:rPr lang="nb-NO" altLang="nb-NO" sz="2000" baseline="-25000" dirty="0" err="1"/>
              <a:t>K</a:t>
            </a:r>
            <a:r>
              <a:rPr lang="nb-NO" altLang="nb-NO" sz="1400" baseline="-25000" dirty="0" err="1"/>
              <a:t>st</a:t>
            </a:r>
            <a:r>
              <a:rPr lang="nb-NO" altLang="nb-NO" sz="2000" baseline="-25000" dirty="0"/>
              <a:t>)</a:t>
            </a:r>
            <a:br>
              <a:rPr lang="nb-NO" altLang="nb-NO" sz="2000" baseline="-25000" dirty="0"/>
            </a:br>
            <a:r>
              <a:rPr lang="nb-NO" altLang="nb-NO" sz="2000" baseline="-25000" dirty="0"/>
              <a:t>formasjon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045210" y="5044122"/>
            <a:ext cx="19431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/>
              <a:t>Dissosiering (K</a:t>
            </a:r>
            <a:r>
              <a:rPr lang="nb-NO" altLang="nb-NO" sz="1400" dirty="0"/>
              <a:t>D</a:t>
            </a:r>
            <a:r>
              <a:rPr lang="nb-NO" altLang="nb-NO" dirty="0"/>
              <a:t>)</a:t>
            </a:r>
            <a:endParaRPr lang="nb-NO" altLang="nb-NO" baseline="-25000" dirty="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5516563"/>
            <a:ext cx="3708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dirty="0" err="1"/>
              <a:t>K</a:t>
            </a:r>
            <a:r>
              <a:rPr lang="nb-NO" altLang="nb-NO" baseline="-25000" dirty="0" err="1"/>
              <a:t>st</a:t>
            </a:r>
            <a:r>
              <a:rPr lang="nb-NO" altLang="nb-NO" baseline="-25000" dirty="0"/>
              <a:t>  </a:t>
            </a:r>
            <a:r>
              <a:rPr lang="nb-NO" altLang="nb-NO" dirty="0"/>
              <a:t>= stabilitetskonstant</a:t>
            </a:r>
          </a:p>
          <a:p>
            <a:pPr eaLnBrk="1" hangingPunct="1"/>
            <a:r>
              <a:rPr lang="nb-NO" altLang="nb-NO" dirty="0"/>
              <a:t>K</a:t>
            </a:r>
            <a:r>
              <a:rPr lang="nb-NO" altLang="nb-NO" baseline="-25000" dirty="0"/>
              <a:t>D</a:t>
            </a:r>
            <a:r>
              <a:rPr lang="nb-NO" altLang="nb-NO" dirty="0"/>
              <a:t> = dissosiasjonskonstant</a:t>
            </a:r>
          </a:p>
          <a:p>
            <a:pPr eaLnBrk="1" hangingPunct="1"/>
            <a:endParaRPr lang="nb-NO" altLang="nb-NO" dirty="0"/>
          </a:p>
          <a:p>
            <a:pPr eaLnBrk="1" hangingPunct="1"/>
            <a:r>
              <a:rPr lang="nb-NO" altLang="nb-NO" dirty="0"/>
              <a:t>K</a:t>
            </a:r>
            <a:r>
              <a:rPr lang="nb-NO" altLang="nb-NO" baseline="-25000" dirty="0"/>
              <a:t>D</a:t>
            </a:r>
            <a:r>
              <a:rPr lang="nb-NO" altLang="nb-NO" dirty="0"/>
              <a:t>= (</a:t>
            </a:r>
            <a:r>
              <a:rPr lang="nb-NO" altLang="nb-NO" dirty="0" err="1"/>
              <a:t>K</a:t>
            </a:r>
            <a:r>
              <a:rPr lang="nb-NO" altLang="nb-NO" baseline="-25000" dirty="0" err="1"/>
              <a:t>st</a:t>
            </a:r>
            <a:r>
              <a:rPr lang="nb-NO" altLang="nb-NO" dirty="0"/>
              <a:t>)</a:t>
            </a:r>
            <a:r>
              <a:rPr lang="nb-NO" altLang="nb-NO" baseline="30000" dirty="0"/>
              <a:t>–1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645025" y="5395913"/>
            <a:ext cx="4211638" cy="1490662"/>
          </a:xfrm>
          <a:prstGeom prst="rect">
            <a:avLst/>
          </a:prstGeom>
          <a:solidFill>
            <a:srgbClr val="CCFFFF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b-NO" altLang="nb-NO" sz="2400"/>
          </a:p>
          <a:p>
            <a:pPr eaLnBrk="1" hangingPunct="1"/>
            <a:r>
              <a:rPr lang="nb-NO" altLang="nb-NO" sz="2400"/>
              <a:t>K</a:t>
            </a:r>
            <a:r>
              <a:rPr lang="nb-NO" altLang="nb-NO" sz="2400" baseline="-25000"/>
              <a:t>st</a:t>
            </a:r>
            <a:r>
              <a:rPr lang="nb-NO" altLang="nb-NO" sz="2400"/>
              <a:t>=</a:t>
            </a:r>
          </a:p>
          <a:p>
            <a:pPr eaLnBrk="1" hangingPunct="1"/>
            <a:endParaRPr lang="nb-NO" altLang="nb-NO" sz="2400"/>
          </a:p>
          <a:p>
            <a:pPr eaLnBrk="1" hangingPunct="1"/>
            <a:r>
              <a:rPr lang="nb-NO" altLang="nb-NO"/>
              <a:t>                                   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292725" y="5972175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508625" y="5900738"/>
            <a:ext cx="180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3200"/>
              <a:t>[</a:t>
            </a:r>
            <a:r>
              <a:rPr lang="nn-NO" altLang="nb-NO" sz="2400"/>
              <a:t>Zn</a:t>
            </a:r>
            <a:r>
              <a:rPr lang="nn-NO" altLang="nb-NO" sz="2400" baseline="30000"/>
              <a:t>2+</a:t>
            </a:r>
            <a:r>
              <a:rPr lang="nn-NO" altLang="nb-NO" sz="2400"/>
              <a:t>][NH</a:t>
            </a:r>
            <a:r>
              <a:rPr lang="nn-NO" altLang="nb-NO" sz="2400" baseline="-25000"/>
              <a:t>3</a:t>
            </a:r>
            <a:r>
              <a:rPr lang="nn-NO" altLang="nb-NO" sz="2400"/>
              <a:t>]</a:t>
            </a:r>
            <a:r>
              <a:rPr lang="nn-NO" altLang="nb-NO" sz="2400" baseline="30000"/>
              <a:t>4</a:t>
            </a:r>
            <a:endParaRPr lang="nb-NO" altLang="nb-NO" baseline="3000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580063" y="5395913"/>
            <a:ext cx="2111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3200"/>
              <a:t>{[</a:t>
            </a:r>
            <a:r>
              <a:rPr lang="nn-NO" altLang="nb-NO" sz="2400"/>
              <a:t>Zn(NH</a:t>
            </a:r>
            <a:r>
              <a:rPr lang="nn-NO" altLang="nb-NO" sz="2400" baseline="-25000"/>
              <a:t>3</a:t>
            </a:r>
            <a:r>
              <a:rPr lang="nn-NO" altLang="nb-NO" sz="2400"/>
              <a:t>)</a:t>
            </a:r>
            <a:r>
              <a:rPr lang="nn-NO" altLang="nb-NO" sz="2400" baseline="-25000"/>
              <a:t>4</a:t>
            </a:r>
            <a:r>
              <a:rPr lang="nn-NO" altLang="nb-NO" sz="2400"/>
              <a:t>]</a:t>
            </a:r>
            <a:r>
              <a:rPr lang="nn-NO" altLang="nb-NO" sz="2400" baseline="30000"/>
              <a:t>2+</a:t>
            </a:r>
            <a:r>
              <a:rPr lang="nb-NO" altLang="nb-NO" sz="3200"/>
              <a:t>}</a:t>
            </a:r>
            <a:endParaRPr lang="nb-NO" altLang="nb-N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692150"/>
            <a:ext cx="9144000" cy="366236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Komplekser og løselighet</a:t>
            </a:r>
          </a:p>
          <a:p>
            <a:pPr eaLnBrk="1" hangingPunct="1"/>
            <a:r>
              <a:rPr lang="nb-NO" altLang="nb-NO" b="1" dirty="0"/>
              <a:t>Uløselige ioner/stoffer kan løses opp i vann ved å danne komplekser/ kompleks-ioner:</a:t>
            </a:r>
          </a:p>
          <a:p>
            <a:pPr eaLnBrk="1" hangingPunct="1"/>
            <a:endParaRPr lang="nb-NO" altLang="nb-NO" b="1" dirty="0"/>
          </a:p>
          <a:p>
            <a:pPr eaLnBrk="1" hangingPunct="1">
              <a:buFontTx/>
              <a:buChar char="-"/>
            </a:pPr>
            <a:r>
              <a:rPr lang="nb-NO" altLang="nb-NO" b="1" dirty="0"/>
              <a:t> </a:t>
            </a:r>
            <a:r>
              <a:rPr lang="nb-NO" altLang="nb-NO" b="1" dirty="0" err="1"/>
              <a:t>AgCl</a:t>
            </a:r>
            <a:r>
              <a:rPr lang="nb-NO" altLang="nb-NO" b="1" dirty="0"/>
              <a:t> er uløselig i vann, men kan løses opp i 0.5M 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(delvis)</a:t>
            </a:r>
          </a:p>
          <a:p>
            <a:pPr eaLnBrk="1" hangingPunct="1">
              <a:buFontTx/>
              <a:buChar char="-"/>
            </a:pPr>
            <a:r>
              <a:rPr lang="nb-NO" altLang="nb-NO" b="1" dirty="0"/>
              <a:t> </a:t>
            </a:r>
            <a:r>
              <a:rPr lang="nb-NO" altLang="nb-NO" b="1" dirty="0" err="1"/>
              <a:t>AgCl</a:t>
            </a:r>
            <a:r>
              <a:rPr lang="nb-NO" altLang="nb-NO" b="1" dirty="0"/>
              <a:t> er uløselig i vann, men kan løses opp fullstendig  i 6M 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.</a:t>
            </a:r>
          </a:p>
          <a:p>
            <a:pPr eaLnBrk="1" hangingPunct="1">
              <a:buFontTx/>
              <a:buChar char="-"/>
            </a:pPr>
            <a:endParaRPr lang="nb-NO" altLang="nb-NO" b="1" dirty="0"/>
          </a:p>
          <a:p>
            <a:pPr eaLnBrk="1" hangingPunct="1"/>
            <a:r>
              <a:rPr lang="nb-NO" altLang="nb-NO" b="1" dirty="0"/>
              <a:t>Oppløsning oppnås ved dannelsen av kompleks ioner </a:t>
            </a:r>
          </a:p>
          <a:p>
            <a:pPr eaLnBrk="1" hangingPunct="1"/>
            <a:endParaRPr lang="nb-NO" altLang="nb-NO" b="1" dirty="0"/>
          </a:p>
          <a:p>
            <a:pPr eaLnBrk="1" hangingPunct="1"/>
            <a:r>
              <a:rPr lang="nb-NO" altLang="nb-NO" b="1" dirty="0" err="1"/>
              <a:t>AgCl</a:t>
            </a:r>
            <a:r>
              <a:rPr lang="nb-NO" altLang="nb-NO" b="1" dirty="0"/>
              <a:t>(s)                   Ag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 + Cl</a:t>
            </a:r>
            <a:r>
              <a:rPr lang="nb-NO" altLang="nb-NO" b="1" baseline="30000" dirty="0"/>
              <a:t>-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</a:t>
            </a:r>
            <a:r>
              <a:rPr lang="nb-NO" altLang="nb-NO" b="1" baseline="30000" dirty="0"/>
              <a:t> </a:t>
            </a:r>
            <a:r>
              <a:rPr lang="nb-NO" altLang="nb-NO" b="1" dirty="0"/>
              <a:t>        (meget små mengder </a:t>
            </a:r>
            <a:r>
              <a:rPr lang="nb-NO" altLang="nb-NO" b="1" dirty="0" err="1"/>
              <a:t>pgs</a:t>
            </a:r>
            <a:r>
              <a:rPr lang="nb-NO" altLang="nb-NO" b="1" dirty="0"/>
              <a:t> lav </a:t>
            </a:r>
            <a:r>
              <a:rPr lang="nb-NO" altLang="nb-NO" b="1" dirty="0" err="1"/>
              <a:t>Ksp</a:t>
            </a:r>
            <a:r>
              <a:rPr lang="nb-NO" altLang="nb-NO" b="1" dirty="0"/>
              <a:t>)        (I)</a:t>
            </a:r>
          </a:p>
          <a:p>
            <a:pPr eaLnBrk="1" hangingPunct="1"/>
            <a:endParaRPr lang="nb-NO" altLang="nb-NO" b="1" dirty="0"/>
          </a:p>
          <a:p>
            <a:pPr eaLnBrk="1" hangingPunct="1"/>
            <a:r>
              <a:rPr lang="nb-NO" altLang="nb-NO" b="1" dirty="0"/>
              <a:t>Ag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 + 2NH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                         [Ag(NH3)</a:t>
            </a:r>
            <a:r>
              <a:rPr lang="nb-NO" altLang="nb-NO" b="1" baseline="-25000" dirty="0">
                <a:solidFill>
                  <a:srgbClr val="FF0000"/>
                </a:solidFill>
              </a:rPr>
              <a:t>2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+                                          </a:t>
            </a:r>
            <a:r>
              <a:rPr lang="nb-NO" altLang="nb-NO" b="1" dirty="0"/>
              <a:t>(II) </a:t>
            </a:r>
            <a:r>
              <a:rPr lang="nb-NO" altLang="nb-NO" b="1" dirty="0" err="1"/>
              <a:t>diaminsølvion</a:t>
            </a:r>
            <a:endParaRPr lang="nb-NO" altLang="nb-NO" b="1" dirty="0"/>
          </a:p>
          <a:p>
            <a:pPr eaLnBrk="1" hangingPunct="1"/>
            <a:endParaRPr lang="nb-NO" altLang="nb-NO" dirty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971550" y="33480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900113" y="341947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2555875" y="3924300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 flipH="1">
            <a:off x="2484438" y="39957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28" name="Rectangle 10"/>
          <p:cNvSpPr>
            <a:spLocks noChangeArrowheads="1"/>
          </p:cNvSpPr>
          <p:nvPr/>
        </p:nvSpPr>
        <p:spPr bwMode="auto">
          <a:xfrm>
            <a:off x="3368675" y="4605338"/>
            <a:ext cx="4206875" cy="395287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>
                <a:solidFill>
                  <a:srgbClr val="FF0000"/>
                </a:solidFill>
              </a:rPr>
              <a:t>Kompleks ion (koordinasjons tall) =2</a:t>
            </a: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 flipH="1" flipV="1">
            <a:off x="4859338" y="4067175"/>
            <a:ext cx="217487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30" name="Rectangle 12"/>
          <p:cNvSpPr>
            <a:spLocks noChangeArrowheads="1"/>
          </p:cNvSpPr>
          <p:nvPr/>
        </p:nvSpPr>
        <p:spPr bwMode="auto">
          <a:xfrm>
            <a:off x="0" y="5435600"/>
            <a:ext cx="9144000" cy="1219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>
                <a:solidFill>
                  <a:schemeClr val="tx2"/>
                </a:solidFill>
              </a:rPr>
              <a:t>Dannelsen av kompleksioner krever flere Ag</a:t>
            </a:r>
            <a:r>
              <a:rPr lang="nb-NO" altLang="nb-NO" b="1" baseline="30000" dirty="0">
                <a:solidFill>
                  <a:schemeClr val="tx2"/>
                </a:solidFill>
              </a:rPr>
              <a:t>+</a:t>
            </a:r>
            <a:r>
              <a:rPr lang="nb-NO" altLang="nb-NO" b="1" dirty="0">
                <a:solidFill>
                  <a:schemeClr val="tx2"/>
                </a:solidFill>
              </a:rPr>
              <a:t> ioner slik at mer </a:t>
            </a:r>
            <a:r>
              <a:rPr lang="nb-NO" altLang="nb-NO" b="1" dirty="0" err="1">
                <a:solidFill>
                  <a:schemeClr val="tx2"/>
                </a:solidFill>
              </a:rPr>
              <a:t>AgCl</a:t>
            </a:r>
            <a:r>
              <a:rPr lang="nb-NO" altLang="nb-NO" b="1" dirty="0">
                <a:solidFill>
                  <a:schemeClr val="tx2"/>
                </a:solidFill>
              </a:rPr>
              <a:t> må spaltes/ioniseres.</a:t>
            </a:r>
          </a:p>
          <a:p>
            <a:pPr eaLnBrk="1" hangingPunct="1"/>
            <a:r>
              <a:rPr lang="nb-NO" altLang="nb-NO" b="1" dirty="0">
                <a:solidFill>
                  <a:schemeClr val="tx2"/>
                </a:solidFill>
              </a:rPr>
              <a:t>Tilsetting av mer NH</a:t>
            </a:r>
            <a:r>
              <a:rPr lang="nb-NO" altLang="nb-NO" b="1" baseline="-25000" dirty="0">
                <a:solidFill>
                  <a:schemeClr val="tx2"/>
                </a:solidFill>
              </a:rPr>
              <a:t>3</a:t>
            </a:r>
            <a:r>
              <a:rPr lang="nb-NO" altLang="nb-NO" b="1" dirty="0">
                <a:solidFill>
                  <a:schemeClr val="tx2"/>
                </a:solidFill>
              </a:rPr>
              <a:t>(</a:t>
            </a:r>
            <a:r>
              <a:rPr lang="nb-NO" altLang="nb-NO" b="1" dirty="0" err="1">
                <a:solidFill>
                  <a:schemeClr val="tx2"/>
                </a:solidFill>
              </a:rPr>
              <a:t>aq</a:t>
            </a:r>
            <a:r>
              <a:rPr lang="nb-NO" altLang="nb-NO" b="1" dirty="0">
                <a:solidFill>
                  <a:schemeClr val="tx2"/>
                </a:solidFill>
              </a:rPr>
              <a:t>) presser reaksjon (II) mot høyre og dette medfører i sin tur til at reaksjon (I) går mot høyre.</a:t>
            </a:r>
            <a:endParaRPr lang="nb-NO" altLang="nb-NO" b="1" baseline="-25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335476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>
                <a:solidFill>
                  <a:schemeClr val="tx2"/>
                </a:solidFill>
              </a:rPr>
              <a:t>Felling av </a:t>
            </a:r>
            <a:r>
              <a:rPr lang="nb-NO" altLang="nb-NO" b="1" dirty="0" err="1">
                <a:solidFill>
                  <a:schemeClr val="tx2"/>
                </a:solidFill>
              </a:rPr>
              <a:t>AgCl</a:t>
            </a:r>
            <a:r>
              <a:rPr lang="nb-NO" altLang="nb-NO" b="1" dirty="0">
                <a:solidFill>
                  <a:schemeClr val="tx2"/>
                </a:solidFill>
              </a:rPr>
              <a:t> fra kompleksioner</a:t>
            </a:r>
          </a:p>
          <a:p>
            <a:pPr eaLnBrk="1" hangingPunct="1"/>
            <a:r>
              <a:rPr lang="nb-NO" altLang="nb-NO" b="1" dirty="0">
                <a:solidFill>
                  <a:schemeClr val="tx2"/>
                </a:solidFill>
              </a:rPr>
              <a:t>Tilsetting av KI(</a:t>
            </a:r>
            <a:r>
              <a:rPr lang="nb-NO" altLang="nb-NO" b="1" dirty="0" err="1">
                <a:solidFill>
                  <a:schemeClr val="tx2"/>
                </a:solidFill>
              </a:rPr>
              <a:t>aq</a:t>
            </a:r>
            <a:r>
              <a:rPr lang="nb-NO" altLang="nb-NO" b="1" dirty="0">
                <a:solidFill>
                  <a:schemeClr val="tx2"/>
                </a:solidFill>
              </a:rPr>
              <a:t>) til </a:t>
            </a:r>
            <a:r>
              <a:rPr lang="nb-NO" altLang="nb-NO" b="1" dirty="0"/>
              <a:t>[Ag(NH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)</a:t>
            </a:r>
            <a:r>
              <a:rPr lang="nb-NO" altLang="nb-NO" sz="1600" b="1" baseline="-25000" dirty="0">
                <a:solidFill>
                  <a:srgbClr val="FF0000"/>
                </a:solidFill>
              </a:rPr>
              <a:t>2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+</a:t>
            </a:r>
            <a:r>
              <a:rPr lang="nb-NO" altLang="nb-NO" b="1" dirty="0">
                <a:solidFill>
                  <a:schemeClr val="tx2"/>
                </a:solidFill>
              </a:rPr>
              <a:t>  feller Ag</a:t>
            </a:r>
            <a:r>
              <a:rPr lang="nb-NO" altLang="nb-NO" b="1" baseline="30000" dirty="0">
                <a:solidFill>
                  <a:schemeClr val="tx2"/>
                </a:solidFill>
              </a:rPr>
              <a:t>+</a:t>
            </a:r>
            <a:r>
              <a:rPr lang="nb-NO" altLang="nb-NO" b="1" dirty="0">
                <a:solidFill>
                  <a:schemeClr val="tx2"/>
                </a:solidFill>
              </a:rPr>
              <a:t> i form av </a:t>
            </a:r>
            <a:r>
              <a:rPr lang="nb-NO" altLang="nb-NO" b="1" dirty="0" err="1">
                <a:solidFill>
                  <a:schemeClr val="tx2"/>
                </a:solidFill>
                <a:latin typeface="Book Antiqua" panose="02040602050305030304" pitchFamily="18" charset="0"/>
              </a:rPr>
              <a:t>AgI</a:t>
            </a:r>
            <a:r>
              <a:rPr lang="nb-NO" altLang="nb-NO" b="1" dirty="0">
                <a:solidFill>
                  <a:schemeClr val="tx2"/>
                </a:solidFill>
              </a:rPr>
              <a:t>(s). </a:t>
            </a:r>
          </a:p>
          <a:p>
            <a:pPr eaLnBrk="1" hangingPunct="1"/>
            <a:r>
              <a:rPr lang="nb-NO" altLang="nb-NO" b="1" dirty="0" err="1">
                <a:solidFill>
                  <a:srgbClr val="FF0000"/>
                </a:solidFill>
              </a:rPr>
              <a:t>AgI</a:t>
            </a:r>
            <a:r>
              <a:rPr lang="nb-NO" altLang="nb-NO" b="1" dirty="0">
                <a:solidFill>
                  <a:srgbClr val="FF0000"/>
                </a:solidFill>
              </a:rPr>
              <a:t> kan ikke løses i NH</a:t>
            </a:r>
            <a:r>
              <a:rPr lang="nb-NO" altLang="nb-NO" b="1" baseline="-25000" dirty="0">
                <a:solidFill>
                  <a:srgbClr val="FF0000"/>
                </a:solidFill>
              </a:rPr>
              <a:t>3</a:t>
            </a:r>
            <a:r>
              <a:rPr lang="nb-NO" altLang="nb-NO" b="1" dirty="0">
                <a:solidFill>
                  <a:srgbClr val="FF0000"/>
                </a:solidFill>
              </a:rPr>
              <a:t>(</a:t>
            </a:r>
            <a:r>
              <a:rPr lang="nb-NO" altLang="nb-NO" b="1" dirty="0" err="1">
                <a:solidFill>
                  <a:srgbClr val="FF0000"/>
                </a:solidFill>
              </a:rPr>
              <a:t>aq</a:t>
            </a:r>
            <a:r>
              <a:rPr lang="nb-NO" altLang="nb-NO" b="1" dirty="0">
                <a:solidFill>
                  <a:srgbClr val="FF0000"/>
                </a:solidFill>
              </a:rPr>
              <a:t>)</a:t>
            </a:r>
            <a:r>
              <a:rPr lang="nb-NO" altLang="nb-NO" b="1" dirty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nb-NO" altLang="nb-NO" b="1" dirty="0">
              <a:solidFill>
                <a:schemeClr val="tx2"/>
              </a:solidFill>
            </a:endParaRPr>
          </a:p>
          <a:p>
            <a:pPr eaLnBrk="1" hangingPunct="1"/>
            <a:r>
              <a:rPr lang="nb-NO" altLang="nb-NO" b="1" dirty="0"/>
              <a:t>[Ag(NH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)</a:t>
            </a:r>
            <a:r>
              <a:rPr lang="nb-NO" altLang="nb-NO" b="1" baseline="-25000" dirty="0">
                <a:solidFill>
                  <a:srgbClr val="FF0000"/>
                </a:solidFill>
              </a:rPr>
              <a:t>2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                      Ag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+ 2 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 (</a:t>
            </a:r>
            <a:r>
              <a:rPr lang="nb-NO" altLang="nb-NO" b="1" dirty="0" err="1"/>
              <a:t>aq</a:t>
            </a:r>
            <a:r>
              <a:rPr lang="nb-NO" altLang="nb-NO" b="1" dirty="0"/>
              <a:t>)</a:t>
            </a:r>
          </a:p>
          <a:p>
            <a:pPr eaLnBrk="1" hangingPunct="1"/>
            <a:endParaRPr lang="nb-NO" altLang="nb-NO" b="1" dirty="0"/>
          </a:p>
          <a:p>
            <a:pPr eaLnBrk="1" hangingPunct="1"/>
            <a:r>
              <a:rPr lang="nb-NO" altLang="nb-NO" b="1" dirty="0">
                <a:latin typeface="Book Antiqua" panose="02040602050305030304" pitchFamily="18" charset="0"/>
              </a:rPr>
              <a:t>KI    → K</a:t>
            </a:r>
            <a:r>
              <a:rPr lang="nb-NO" altLang="nb-NO" b="1" baseline="30000" dirty="0">
                <a:latin typeface="Book Antiqua" panose="02040602050305030304" pitchFamily="18" charset="0"/>
              </a:rPr>
              <a:t>+</a:t>
            </a:r>
            <a:r>
              <a:rPr lang="nb-NO" altLang="nb-NO" b="1" dirty="0">
                <a:latin typeface="Book Antiqua" panose="02040602050305030304" pitchFamily="18" charset="0"/>
              </a:rPr>
              <a:t>(</a:t>
            </a:r>
            <a:r>
              <a:rPr lang="nb-NO" altLang="nb-NO" b="1" dirty="0" err="1">
                <a:latin typeface="Book Antiqua" panose="02040602050305030304" pitchFamily="18" charset="0"/>
              </a:rPr>
              <a:t>aq</a:t>
            </a:r>
            <a:r>
              <a:rPr lang="nb-NO" altLang="nb-NO" b="1" dirty="0">
                <a:latin typeface="Book Antiqua" panose="02040602050305030304" pitchFamily="18" charset="0"/>
              </a:rPr>
              <a:t>)+ I</a:t>
            </a:r>
            <a:r>
              <a:rPr lang="nb-NO" altLang="nb-NO" b="1" baseline="30000" dirty="0">
                <a:latin typeface="Book Antiqua" panose="02040602050305030304" pitchFamily="18" charset="0"/>
              </a:rPr>
              <a:t>-</a:t>
            </a:r>
            <a:r>
              <a:rPr lang="nb-NO" altLang="nb-NO" b="1" dirty="0">
                <a:latin typeface="Book Antiqua" panose="02040602050305030304" pitchFamily="18" charset="0"/>
              </a:rPr>
              <a:t>(</a:t>
            </a:r>
            <a:r>
              <a:rPr lang="nb-NO" altLang="nb-NO" b="1" dirty="0" err="1">
                <a:latin typeface="Book Antiqua" panose="02040602050305030304" pitchFamily="18" charset="0"/>
              </a:rPr>
              <a:t>aq</a:t>
            </a:r>
            <a:r>
              <a:rPr lang="nb-NO" altLang="nb-NO" b="1" dirty="0">
                <a:latin typeface="Book Antiqua" panose="02040602050305030304" pitchFamily="18" charset="0"/>
              </a:rPr>
              <a:t>)</a:t>
            </a:r>
          </a:p>
          <a:p>
            <a:pPr eaLnBrk="1" hangingPunct="1"/>
            <a:endParaRPr lang="nb-NO" altLang="nb-NO" b="1" dirty="0">
              <a:latin typeface="Book Antiqua" panose="02040602050305030304" pitchFamily="18" charset="0"/>
            </a:endParaRPr>
          </a:p>
          <a:p>
            <a:pPr eaLnBrk="1" hangingPunct="1"/>
            <a:r>
              <a:rPr lang="nb-NO" altLang="nb-NO" sz="2000" b="1" dirty="0">
                <a:latin typeface="Courier" pitchFamily="49" charset="0"/>
              </a:rPr>
              <a:t>Ag</a:t>
            </a:r>
            <a:r>
              <a:rPr lang="nb-NO" altLang="nb-NO" sz="2000" b="1" baseline="30000" dirty="0">
                <a:latin typeface="Courier" pitchFamily="49" charset="0"/>
              </a:rPr>
              <a:t>+</a:t>
            </a:r>
            <a:r>
              <a:rPr lang="nb-NO" altLang="nb-NO" sz="2000" b="1" dirty="0">
                <a:latin typeface="Courier" pitchFamily="49" charset="0"/>
              </a:rPr>
              <a:t>(</a:t>
            </a:r>
            <a:r>
              <a:rPr lang="nb-NO" altLang="nb-NO" sz="2000" b="1" dirty="0" err="1">
                <a:latin typeface="Courier" pitchFamily="49" charset="0"/>
              </a:rPr>
              <a:t>aq</a:t>
            </a:r>
            <a:r>
              <a:rPr lang="nb-NO" altLang="nb-NO" sz="2000" b="1" dirty="0">
                <a:latin typeface="Courier" pitchFamily="49" charset="0"/>
              </a:rPr>
              <a:t>) + I</a:t>
            </a:r>
            <a:r>
              <a:rPr lang="nb-NO" altLang="nb-NO" sz="2000" b="1" baseline="30000" dirty="0">
                <a:latin typeface="Courier" pitchFamily="49" charset="0"/>
              </a:rPr>
              <a:t>-</a:t>
            </a:r>
            <a:r>
              <a:rPr lang="nb-NO" altLang="nb-NO" sz="2000" b="1" dirty="0">
                <a:latin typeface="Courier" pitchFamily="49" charset="0"/>
              </a:rPr>
              <a:t>(</a:t>
            </a:r>
            <a:r>
              <a:rPr lang="nb-NO" altLang="nb-NO" sz="2000" b="1" dirty="0" err="1">
                <a:latin typeface="Courier" pitchFamily="49" charset="0"/>
              </a:rPr>
              <a:t>aq</a:t>
            </a:r>
            <a:r>
              <a:rPr lang="nb-NO" altLang="nb-NO" sz="2000" b="1" dirty="0">
                <a:latin typeface="Courier" pitchFamily="49" charset="0"/>
              </a:rPr>
              <a:t>) → </a:t>
            </a:r>
            <a:r>
              <a:rPr lang="nb-NO" altLang="nb-NO" sz="2000" b="1" dirty="0" err="1">
                <a:latin typeface="Courier" pitchFamily="49" charset="0"/>
              </a:rPr>
              <a:t>AgI</a:t>
            </a:r>
            <a:r>
              <a:rPr lang="nb-NO" altLang="nb-NO" sz="2000" b="1" dirty="0">
                <a:latin typeface="Courier" pitchFamily="49" charset="0"/>
              </a:rPr>
              <a:t>(s</a:t>
            </a:r>
            <a:r>
              <a:rPr lang="nb-NO" altLang="nb-NO" b="1" dirty="0">
                <a:latin typeface="Courier" pitchFamily="49" charset="0"/>
              </a:rPr>
              <a:t>)</a:t>
            </a:r>
            <a:r>
              <a:rPr lang="nb-NO" altLang="nb-NO" b="1" dirty="0"/>
              <a:t>↓  (felles/ ikke løselig)</a:t>
            </a:r>
          </a:p>
          <a:p>
            <a:pPr eaLnBrk="1" hangingPunct="1"/>
            <a:endParaRPr lang="nb-NO" altLang="nb-NO" b="1" baseline="30000" dirty="0"/>
          </a:p>
          <a:p>
            <a:pPr eaLnBrk="1" hangingPunct="1"/>
            <a:r>
              <a:rPr lang="nb-NO" altLang="nb-NO" b="1" dirty="0"/>
              <a:t>Dette er fordi </a:t>
            </a:r>
            <a:r>
              <a:rPr lang="nb-NO" altLang="nb-NO" b="1" dirty="0" err="1"/>
              <a:t>Ksp</a:t>
            </a:r>
            <a:r>
              <a:rPr lang="nb-NO" altLang="nb-NO" b="1" dirty="0"/>
              <a:t> for sølvjodid er mye lavere enn dissosiasjonskonstanten for diaminsølv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979613" y="1701800"/>
            <a:ext cx="1081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1908175" y="17732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738" y="441521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Hovedmålet med denne øvelsen er å bestemme K</a:t>
            </a:r>
            <a:r>
              <a:rPr lang="nb-NO" altLang="nb-NO" b="1" baseline="-25000" dirty="0"/>
              <a:t>D </a:t>
            </a:r>
            <a:r>
              <a:rPr lang="nb-NO" altLang="nb-NO" b="1" dirty="0"/>
              <a:t>(dissosiasjonskonstanten) til sølv- diamin komplekset [Ag(NH</a:t>
            </a:r>
            <a:r>
              <a:rPr lang="nb-NO" altLang="nb-NO" b="1" baseline="-25000" dirty="0"/>
              <a:t>3</a:t>
            </a:r>
            <a:r>
              <a:rPr lang="nb-NO" altLang="nb-NO" b="1" dirty="0"/>
              <a:t>)</a:t>
            </a:r>
            <a:r>
              <a:rPr lang="nb-NO" altLang="nb-NO" b="1" baseline="-25000" dirty="0">
                <a:solidFill>
                  <a:srgbClr val="FF0000"/>
                </a:solidFill>
              </a:rPr>
              <a:t>2</a:t>
            </a:r>
            <a:r>
              <a:rPr lang="nb-NO" altLang="nb-NO" b="1" dirty="0"/>
              <a:t>]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 ved bruk av </a:t>
            </a:r>
            <a:r>
              <a:rPr lang="nb-NO" altLang="nb-NO" b="1" dirty="0" err="1"/>
              <a:t>potensiometrisk</a:t>
            </a:r>
            <a:r>
              <a:rPr lang="nb-NO" altLang="nb-NO" b="1" dirty="0"/>
              <a:t> titrering.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508625" y="1196975"/>
            <a:ext cx="3600450" cy="8255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1600" b="1">
                <a:solidFill>
                  <a:srgbClr val="FF0000"/>
                </a:solidFill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KD (dissosiasjons konstanten) </a:t>
            </a:r>
          </a:p>
          <a:p>
            <a:pPr eaLnBrk="1" hangingPunct="1"/>
            <a:r>
              <a:rPr lang="nb-NO" altLang="nb-NO" sz="1600" b="1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til sølv- diamin komplekset [Ag(NH</a:t>
            </a:r>
            <a:r>
              <a:rPr lang="nb-NO" altLang="nb-NO" sz="1600" b="1" baseline="-2500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nb-NO" altLang="nb-NO" sz="1600" b="1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nb-NO" altLang="nb-NO" sz="1600" b="1" baseline="-25000">
                <a:solidFill>
                  <a:srgbClr val="FF0000"/>
                </a:solidFill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nb-NO" altLang="nb-NO" sz="1600" b="1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]</a:t>
            </a:r>
            <a:r>
              <a:rPr lang="nb-NO" altLang="nb-NO" sz="1600" b="1" baseline="3000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nb-NO" altLang="nb-NO" sz="160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nb-NO" altLang="nb-NO" sz="1600" b="1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Skal bestemmes</a:t>
            </a:r>
            <a:r>
              <a:rPr lang="nb-NO" altLang="nb-NO" sz="1600" b="1"/>
              <a:t>.</a:t>
            </a:r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>
            <a:off x="5080000" y="1211263"/>
            <a:ext cx="342900" cy="909637"/>
          </a:xfrm>
          <a:custGeom>
            <a:avLst/>
            <a:gdLst>
              <a:gd name="T0" fmla="*/ 322580000 w 216"/>
              <a:gd name="T1" fmla="*/ 52922458 h 573"/>
              <a:gd name="T2" fmla="*/ 483870000 w 216"/>
              <a:gd name="T3" fmla="*/ 234373609 h 573"/>
              <a:gd name="T4" fmla="*/ 544353750 w 216"/>
              <a:gd name="T5" fmla="*/ 819049537 h 573"/>
              <a:gd name="T6" fmla="*/ 524192500 w 216"/>
              <a:gd name="T7" fmla="*/ 899694493 h 573"/>
              <a:gd name="T8" fmla="*/ 383063750 w 216"/>
              <a:gd name="T9" fmla="*/ 1403725466 h 573"/>
              <a:gd name="T10" fmla="*/ 241935000 w 216"/>
              <a:gd name="T11" fmla="*/ 1444047944 h 573"/>
              <a:gd name="T12" fmla="*/ 0 w 216"/>
              <a:gd name="T13" fmla="*/ 1423886705 h 5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"/>
              <a:gd name="T22" fmla="*/ 0 h 573"/>
              <a:gd name="T23" fmla="*/ 216 w 216"/>
              <a:gd name="T24" fmla="*/ 573 h 57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" h="573">
                <a:moveTo>
                  <a:pt x="128" y="21"/>
                </a:moveTo>
                <a:cubicBezTo>
                  <a:pt x="192" y="0"/>
                  <a:pt x="182" y="43"/>
                  <a:pt x="192" y="93"/>
                </a:cubicBezTo>
                <a:cubicBezTo>
                  <a:pt x="189" y="146"/>
                  <a:pt x="156" y="285"/>
                  <a:pt x="216" y="325"/>
                </a:cubicBezTo>
                <a:cubicBezTo>
                  <a:pt x="213" y="336"/>
                  <a:pt x="209" y="346"/>
                  <a:pt x="208" y="357"/>
                </a:cubicBezTo>
                <a:cubicBezTo>
                  <a:pt x="207" y="367"/>
                  <a:pt x="200" y="545"/>
                  <a:pt x="152" y="557"/>
                </a:cubicBezTo>
                <a:cubicBezTo>
                  <a:pt x="112" y="567"/>
                  <a:pt x="130" y="562"/>
                  <a:pt x="96" y="573"/>
                </a:cubicBezTo>
                <a:cubicBezTo>
                  <a:pt x="32" y="562"/>
                  <a:pt x="64" y="565"/>
                  <a:pt x="0" y="56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476250"/>
            <a:ext cx="9144000" cy="3667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>
                <a:solidFill>
                  <a:srgbClr val="FF0000"/>
                </a:solidFill>
              </a:rPr>
              <a:t>Prinsipp for </a:t>
            </a:r>
            <a:r>
              <a:rPr lang="nb-NO" altLang="nb-NO" b="1" dirty="0" err="1">
                <a:solidFill>
                  <a:srgbClr val="FF0000"/>
                </a:solidFill>
              </a:rPr>
              <a:t>potensiometrisk</a:t>
            </a:r>
            <a:r>
              <a:rPr lang="nb-NO" altLang="nb-NO" b="1" dirty="0">
                <a:solidFill>
                  <a:srgbClr val="FF0000"/>
                </a:solidFill>
              </a:rPr>
              <a:t> titrering</a:t>
            </a:r>
            <a:endParaRPr lang="nb-NO" altLang="nb-NO" dirty="0">
              <a:solidFill>
                <a:srgbClr val="FF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981075"/>
            <a:ext cx="9144000" cy="14652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Ved å plassere Ag elektroden i en Ag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 løsning oppstår det elektrisk potensial E.</a:t>
            </a:r>
          </a:p>
          <a:p>
            <a:pPr eaLnBrk="1" hangingPunct="1"/>
            <a:endParaRPr lang="nb-NO" altLang="nb-NO" b="1" dirty="0"/>
          </a:p>
          <a:p>
            <a:pPr eaLnBrk="1" hangingPunct="1"/>
            <a:r>
              <a:rPr lang="nb-NO" altLang="nb-NO" b="1" dirty="0"/>
              <a:t>E er knyttet til Ag</a:t>
            </a:r>
            <a:r>
              <a:rPr lang="nb-NO" altLang="nb-NO" b="1" baseline="30000" dirty="0"/>
              <a:t>+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+ e</a:t>
            </a:r>
            <a:r>
              <a:rPr lang="nb-NO" altLang="nb-NO" b="1" baseline="30000" dirty="0"/>
              <a:t>-</a:t>
            </a:r>
            <a:r>
              <a:rPr lang="nb-NO" altLang="nb-NO" b="1" dirty="0"/>
              <a:t> </a:t>
            </a:r>
            <a:r>
              <a:rPr lang="nb-NO" altLang="nb-NO" b="1" dirty="0">
                <a:latin typeface="Lucida Sans Unicode" panose="020B0602030504020204" pitchFamily="34" charset="0"/>
              </a:rPr>
              <a:t>⇄ Ag(s)</a:t>
            </a:r>
          </a:p>
          <a:p>
            <a:pPr eaLnBrk="1" hangingPunct="1"/>
            <a:endParaRPr lang="nb-NO" altLang="nb-NO" b="1" dirty="0">
              <a:latin typeface="Lucida Sans Unicode" panose="020B0602030504020204" pitchFamily="34" charset="0"/>
            </a:endParaRPr>
          </a:p>
          <a:p>
            <a:pPr eaLnBrk="1" hangingPunct="1"/>
            <a:r>
              <a:rPr lang="nb-NO" altLang="nb-NO" b="1" dirty="0">
                <a:latin typeface="Lucida Sans Unicode" panose="020B0602030504020204" pitchFamily="34" charset="0"/>
              </a:rPr>
              <a:t>E kan beregnes fra </a:t>
            </a:r>
            <a:r>
              <a:rPr lang="nb-NO" altLang="nb-NO" b="1" dirty="0" err="1">
                <a:latin typeface="Lucida Sans Unicode" panose="020B0602030504020204" pitchFamily="34" charset="0"/>
              </a:rPr>
              <a:t>Nernst</a:t>
            </a:r>
            <a:r>
              <a:rPr lang="nb-NO" altLang="nb-NO" b="1" dirty="0">
                <a:latin typeface="Lucida Sans Unicode" panose="020B0602030504020204" pitchFamily="34" charset="0"/>
              </a:rPr>
              <a:t> ligning</a:t>
            </a:r>
            <a:endParaRPr lang="nb-NO" altLang="nb-NO" baseline="30000" dirty="0">
              <a:latin typeface="Lucida Sans Unicode" panose="020B0602030504020204" pitchFamily="34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101975"/>
            <a:ext cx="3476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2838450"/>
            <a:ext cx="9144000" cy="3876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Generelt</a:t>
            </a:r>
          </a:p>
          <a:p>
            <a:pPr eaLnBrk="1" hangingPunct="1"/>
            <a:endParaRPr lang="nb-NO" altLang="nb-NO" b="1" dirty="0"/>
          </a:p>
          <a:p>
            <a:pPr eaLnBrk="1" hangingPunct="1"/>
            <a:r>
              <a:rPr lang="nb-NO" altLang="nb-NO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aA</a:t>
            </a:r>
            <a:r>
              <a:rPr lang="nb-NO" altLang="nb-NO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+ </a:t>
            </a:r>
            <a:r>
              <a:rPr lang="nb-NO" altLang="nb-NO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bB</a:t>
            </a:r>
            <a:r>
              <a:rPr lang="nb-NO" altLang="nb-NO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+………… → </a:t>
            </a:r>
            <a:r>
              <a:rPr lang="nb-NO" altLang="nb-NO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cC</a:t>
            </a:r>
            <a:r>
              <a:rPr lang="nb-NO" altLang="nb-NO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+</a:t>
            </a:r>
            <a:r>
              <a:rPr lang="nb-NO" altLang="nb-NO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dD</a:t>
            </a:r>
            <a:r>
              <a:rPr lang="nb-NO" altLang="nb-NO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 ………….</a:t>
            </a:r>
          </a:p>
          <a:p>
            <a:pPr eaLnBrk="1" hangingPunct="1"/>
            <a:endParaRPr lang="nb-NO" altLang="nb-NO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endParaRPr lang="nb-NO" altLang="nb-NO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r>
              <a:rPr lang="nb-NO" altLang="nb-NO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Q=</a:t>
            </a:r>
          </a:p>
          <a:p>
            <a:pPr eaLnBrk="1" hangingPunct="1"/>
            <a:endParaRPr lang="nb-NO" altLang="nb-NO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r>
              <a:rPr lang="nb-NO" altLang="nb-NO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Når  : </a:t>
            </a:r>
            <a:r>
              <a:rPr lang="nb-NO" altLang="nb-NO" b="1" dirty="0" err="1"/>
              <a:t>aA</a:t>
            </a:r>
            <a:r>
              <a:rPr lang="nb-NO" altLang="nb-NO" b="1" dirty="0"/>
              <a:t>(s) + </a:t>
            </a:r>
            <a:r>
              <a:rPr lang="nb-NO" altLang="nb-NO" b="1" dirty="0" err="1"/>
              <a:t>bB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→ </a:t>
            </a:r>
            <a:r>
              <a:rPr lang="nb-NO" altLang="nb-NO" b="1" dirty="0" err="1"/>
              <a:t>cC</a:t>
            </a:r>
            <a:r>
              <a:rPr lang="nb-NO" altLang="nb-NO" b="1" dirty="0"/>
              <a:t>(</a:t>
            </a:r>
            <a:r>
              <a:rPr lang="nb-NO" altLang="nb-NO" b="1" dirty="0" err="1"/>
              <a:t>aq</a:t>
            </a:r>
            <a:r>
              <a:rPr lang="nb-NO" altLang="nb-NO" b="1" dirty="0"/>
              <a:t>) +</a:t>
            </a:r>
            <a:r>
              <a:rPr lang="nb-NO" altLang="nb-NO" b="1" dirty="0" err="1"/>
              <a:t>dD</a:t>
            </a:r>
            <a:r>
              <a:rPr lang="nb-NO" altLang="nb-NO" sz="2400" b="1" baseline="-25000" dirty="0"/>
              <a:t>(</a:t>
            </a:r>
            <a:r>
              <a:rPr lang="nb-NO" altLang="nb-NO" sz="2400" b="1" baseline="-25000" dirty="0" err="1"/>
              <a:t>aq</a:t>
            </a:r>
            <a:r>
              <a:rPr lang="nb-NO" altLang="nb-NO" sz="2400" b="1" baseline="-25000" dirty="0"/>
              <a:t>)</a:t>
            </a:r>
            <a:endParaRPr lang="nb-NO" altLang="nb-NO" sz="2400" b="1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endParaRPr lang="nb-NO" altLang="nb-NO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r>
              <a:rPr lang="nb-NO" altLang="nb-NO" sz="2400" b="1" dirty="0"/>
              <a:t>Q=                            </a:t>
            </a:r>
            <a:r>
              <a:rPr lang="nb-NO" altLang="nb-NO" sz="2000" b="1" dirty="0"/>
              <a:t>A(s) inngår ikke i formelen.</a:t>
            </a:r>
            <a:endParaRPr lang="nb-NO" altLang="nb-NO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endParaRPr lang="nb-NO" altLang="nb-NO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endParaRPr lang="nb-NO" altLang="nb-NO" baseline="30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12775" y="45815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84213" y="422116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[C]</a:t>
            </a:r>
            <a:r>
              <a:rPr lang="nb-NO" altLang="nb-NO" b="1" baseline="30000"/>
              <a:t>c</a:t>
            </a:r>
            <a:r>
              <a:rPr lang="nb-NO" altLang="nb-NO" b="1"/>
              <a:t>[D]</a:t>
            </a:r>
            <a:r>
              <a:rPr lang="nb-NO" altLang="nb-NO" b="1" baseline="30000"/>
              <a:t>d</a:t>
            </a:r>
            <a:r>
              <a:rPr lang="nb-NO" altLang="nb-NO" b="1"/>
              <a:t>……</a:t>
            </a:r>
            <a:endParaRPr lang="nb-NO" altLang="nb-NO" b="1" baseline="300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84213" y="458152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[A]</a:t>
            </a:r>
            <a:r>
              <a:rPr lang="nb-NO" altLang="nb-NO" b="1" baseline="30000"/>
              <a:t>a</a:t>
            </a:r>
            <a:r>
              <a:rPr lang="nb-NO" altLang="nb-NO" b="1"/>
              <a:t>[B]</a:t>
            </a:r>
            <a:r>
              <a:rPr lang="nb-NO" altLang="nb-NO" b="1" baseline="30000"/>
              <a:t>b</a:t>
            </a:r>
            <a:r>
              <a:rPr lang="nb-NO" altLang="nb-NO" b="1"/>
              <a:t>……</a:t>
            </a:r>
            <a:endParaRPr lang="nb-NO" altLang="nb-NO" b="1" baseline="30000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539750" y="6021388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611188" y="566102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[C]</a:t>
            </a:r>
            <a:r>
              <a:rPr lang="nb-NO" altLang="nb-NO" b="1" baseline="30000"/>
              <a:t>c</a:t>
            </a:r>
            <a:r>
              <a:rPr lang="nb-NO" altLang="nb-NO" b="1"/>
              <a:t>[D]</a:t>
            </a:r>
            <a:r>
              <a:rPr lang="nb-NO" altLang="nb-NO" b="1" baseline="30000"/>
              <a:t>d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11188" y="602138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     [B]</a:t>
            </a:r>
            <a:r>
              <a:rPr lang="nb-NO" altLang="nb-NO" b="1" baseline="30000"/>
              <a:t>b</a:t>
            </a:r>
          </a:p>
        </p:txBody>
      </p:sp>
      <p:pic>
        <p:nvPicPr>
          <p:cNvPr id="7181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628775"/>
            <a:ext cx="4894263" cy="32908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/>
              <p:cNvSpPr>
                <a:spLocks noChangeArrowheads="1"/>
              </p:cNvSpPr>
              <p:nvPr/>
            </p:nvSpPr>
            <p:spPr bwMode="auto">
              <a:xfrm>
                <a:off x="0" y="235137"/>
                <a:ext cx="9144000" cy="649998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b-NO" altLang="nb-NO" b="1" dirty="0"/>
                  <a:t>For reaksjonen:</a:t>
                </a:r>
              </a:p>
              <a:p>
                <a:pPr eaLnBrk="1" hangingPunct="1"/>
                <a:endParaRPr lang="nb-NO" altLang="nb-NO" b="1" dirty="0"/>
              </a:p>
              <a:p>
                <a:pPr eaLnBrk="1" hangingPunct="1"/>
                <a:r>
                  <a:rPr lang="nb-NO" altLang="nb-NO" b="1" dirty="0"/>
                  <a:t>Ag</a:t>
                </a:r>
                <a:r>
                  <a:rPr lang="nb-NO" altLang="nb-NO" b="1" baseline="30000" dirty="0"/>
                  <a:t>+</a:t>
                </a:r>
                <a:r>
                  <a:rPr lang="nb-NO" altLang="nb-NO" b="1" dirty="0"/>
                  <a:t>(</a:t>
                </a:r>
                <a:r>
                  <a:rPr lang="nb-NO" altLang="nb-NO" b="1" dirty="0" err="1"/>
                  <a:t>aq</a:t>
                </a:r>
                <a:r>
                  <a:rPr lang="nb-NO" altLang="nb-NO" b="1" dirty="0"/>
                  <a:t>) + e</a:t>
                </a:r>
                <a:r>
                  <a:rPr lang="nb-NO" altLang="nb-NO" b="1" baseline="30000" dirty="0"/>
                  <a:t>-</a:t>
                </a:r>
                <a:r>
                  <a:rPr lang="nb-NO" altLang="nb-NO" b="1" dirty="0"/>
                  <a:t>  </a:t>
                </a:r>
                <a:r>
                  <a:rPr lang="nb-NO" altLang="nb-NO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⇌</a:t>
                </a:r>
                <a:r>
                  <a:rPr lang="nb-NO" altLang="nb-NO" b="1" dirty="0">
                    <a:latin typeface="Lucida Sans Unicode" panose="020B0602030504020204" pitchFamily="34" charset="0"/>
                  </a:rPr>
                  <a:t> Ag(s)</a:t>
                </a:r>
              </a:p>
              <a:p>
                <a:pPr eaLnBrk="1" hangingPunct="1"/>
                <a:endParaRPr lang="nb-NO" altLang="nb-NO" b="1" dirty="0">
                  <a:latin typeface="Lucida Sans Unicode" panose="020B0602030504020204" pitchFamily="34" charset="0"/>
                </a:endParaRPr>
              </a:p>
              <a:p>
                <a:pPr eaLnBrk="1" hangingPunct="1"/>
                <a:r>
                  <a:rPr lang="nb-NO" altLang="nb-NO" sz="2800" b="1" dirty="0" err="1">
                    <a:latin typeface="Lucida Sans Unicode" panose="020B0602030504020204" pitchFamily="34" charset="0"/>
                  </a:rPr>
                  <a:t>Q</a:t>
                </a:r>
                <a:r>
                  <a:rPr lang="nb-NO" altLang="nb-NO" sz="2800" b="1" baseline="-25000" dirty="0" err="1">
                    <a:latin typeface="Lucida Sans Unicode" panose="020B0602030504020204" pitchFamily="34" charset="0"/>
                  </a:rPr>
                  <a:t>red</a:t>
                </a:r>
                <a:r>
                  <a:rPr lang="nb-NO" altLang="nb-NO" sz="2800" b="1" dirty="0">
                    <a:latin typeface="Lucida Sans Unicode" panose="020B0602030504020204" pitchFamily="34" charset="0"/>
                  </a:rPr>
                  <a:t>=</a:t>
                </a:r>
                <a:r>
                  <a:rPr lang="nb-NO" altLang="nb-NO" b="1" dirty="0">
                    <a:latin typeface="Lucida Sans Unicode" panose="020B0602030504020204" pitchFamily="34" charset="0"/>
                  </a:rPr>
                  <a:t>                    og da</a:t>
                </a:r>
              </a:p>
              <a:p>
                <a:pPr eaLnBrk="1" hangingPunct="1"/>
                <a:endParaRPr lang="nb-NO" altLang="nb-NO" b="1" dirty="0">
                  <a:latin typeface="Lucida Sans Unicode" panose="020B0602030504020204" pitchFamily="34" charset="0"/>
                </a:endParaRPr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𝒓𝒆𝒅</m:t>
                        </m:r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altLang="nb-NO" sz="2000" b="1" i="0" smtClean="0">
                                <a:latin typeface="Cambria Math" panose="02040503050406030204" pitchFamily="18" charset="0"/>
                              </a:rPr>
                              <m:t>𝐀𝐠</m:t>
                            </m:r>
                          </m:e>
                          <m:sup>
                            <m: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sub>
                    </m:sSub>
                    <m:r>
                      <a:rPr lang="nb-NO" altLang="nb-NO" sz="2000" b="1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𝒓𝒆𝒅</m:t>
                        </m:r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altLang="nb-NO" sz="2000" b="1" i="0" smtClean="0">
                                <a:latin typeface="Cambria Math" panose="02040503050406030204" pitchFamily="18" charset="0"/>
                              </a:rPr>
                              <m:t>𝐀𝐠</m:t>
                            </m:r>
                          </m:e>
                          <m:sup>
                            <m: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sub>
                      <m:sup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bSup>
                    <m:r>
                      <a:rPr lang="nb-NO" altLang="nb-NO" sz="20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𝑹𝑻</m:t>
                        </m:r>
                      </m:num>
                      <m:den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𝒏𝑭</m:t>
                        </m:r>
                      </m:den>
                    </m:f>
                    <m:r>
                      <a:rPr lang="nb-NO" altLang="nb-NO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altLang="nb-NO" sz="2000" b="1" i="0" smtClean="0">
                        <a:latin typeface="Cambria Math" panose="02040503050406030204" pitchFamily="18" charset="0"/>
                      </a:rPr>
                      <m:t>𝐥𝐧</m:t>
                    </m:r>
                    <m:f>
                      <m:f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altLang="nb-NO" sz="2000" b="1" i="0" smtClean="0">
                                <a:latin typeface="Cambria Math" panose="02040503050406030204" pitchFamily="18" charset="0"/>
                              </a:rPr>
                              <m:t>𝐀𝐠</m:t>
                            </m:r>
                          </m:e>
                          <m:sup>
                            <m: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nb-NO" altLang="nb-NO" sz="2000" b="1" dirty="0" err="1"/>
                  <a:t>ln</a:t>
                </a:r>
                <a:r>
                  <a:rPr lang="nb-NO" altLang="nb-NO" sz="2000" b="1" i="1" dirty="0" err="1"/>
                  <a:t>x</a:t>
                </a:r>
                <a:r>
                  <a:rPr lang="nb-NO" altLang="nb-NO" sz="2000" b="1" dirty="0"/>
                  <a:t>= 2.303log</a:t>
                </a:r>
                <a:r>
                  <a:rPr lang="nb-NO" altLang="nb-NO" sz="2000" b="1" baseline="-25000" dirty="0"/>
                  <a:t>10</a:t>
                </a:r>
                <a:r>
                  <a:rPr lang="nb-NO" altLang="nb-NO" sz="2000" b="1" i="1" dirty="0"/>
                  <a:t>x</a:t>
                </a:r>
              </a:p>
              <a:p>
                <a:pPr eaLnBrk="1" hangingPunct="1"/>
                <a:endParaRPr lang="nb-NO" altLang="nb-NO" sz="2000" b="1" i="1" dirty="0">
                  <a:latin typeface="Cambria Math" panose="02040503050406030204" pitchFamily="18" charset="0"/>
                </a:endParaRPr>
              </a:p>
              <a:p>
                <a:pPr eaLnBrk="1" hangingPunct="1"/>
                <a:endParaRPr lang="nb-NO" altLang="nb-NO" sz="2000" b="1" i="1" dirty="0">
                  <a:latin typeface="Cambria Math" panose="02040503050406030204" pitchFamily="18" charset="0"/>
                </a:endParaRPr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𝒓𝒆𝒅</m:t>
                        </m:r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altLang="nb-NO" sz="2000" b="1" i="0" smtClean="0">
                                <a:latin typeface="Cambria Math" panose="02040503050406030204" pitchFamily="18" charset="0"/>
                              </a:rPr>
                              <m:t>𝐀𝐠</m:t>
                            </m:r>
                          </m:e>
                          <m:sup>
                            <m: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sub>
                    </m:sSub>
                    <m:r>
                      <a:rPr lang="nb-NO" altLang="nb-NO" sz="2000" b="1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𝒓𝒆𝒅</m:t>
                        </m:r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altLang="nb-NO" sz="2000" b="1" i="0" smtClean="0">
                                <a:latin typeface="Cambria Math" panose="02040503050406030204" pitchFamily="18" charset="0"/>
                              </a:rPr>
                              <m:t>𝐀𝐠</m:t>
                            </m:r>
                          </m:e>
                          <m:sup>
                            <m: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sub>
                      <m:sup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bSup>
                    <m:r>
                      <a:rPr lang="nb-NO" altLang="nb-NO" sz="20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𝑹𝑻</m:t>
                        </m:r>
                      </m:num>
                      <m:den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𝒏𝑭</m:t>
                        </m:r>
                      </m:den>
                    </m:f>
                    <m:r>
                      <a:rPr lang="nb-NO" altLang="nb-NO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altLang="nb-NO" sz="2000" b="1" i="1" smtClean="0">
                        <a:latin typeface="Cambria Math" panose="02040503050406030204" pitchFamily="18" charset="0"/>
                      </a:rPr>
                      <m:t>𝒍𝒏</m:t>
                    </m:r>
                    <m:f>
                      <m:f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altLang="nb-NO" sz="2000" b="1" i="0" smtClean="0">
                                <a:latin typeface="Cambria Math" panose="02040503050406030204" pitchFamily="18" charset="0"/>
                              </a:rPr>
                              <m:t>𝐀𝐠</m:t>
                            </m:r>
                          </m:e>
                          <m:sup>
                            <m: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nb-NO" altLang="nb-NO" sz="2000" b="1" dirty="0">
                    <a:latin typeface="Lucida Sans Unicode" panose="020B0602030504020204" pitchFamily="34" charset="0"/>
                  </a:rPr>
                  <a:t>Tabellverdi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𝒓𝒆𝒅</m:t>
                        </m:r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altLang="nb-NO" sz="2000" b="1" i="0" smtClean="0">
                                <a:latin typeface="Cambria Math" panose="02040503050406030204" pitchFamily="18" charset="0"/>
                              </a:rPr>
                              <m:t>𝐀𝐠</m:t>
                            </m:r>
                          </m:e>
                          <m:sup>
                            <m:r>
                              <a:rPr lang="nb-NO" altLang="nb-NO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sub>
                      <m:sup>
                        <m:r>
                          <a:rPr lang="nb-NO" altLang="nb-NO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nb-NO" altLang="nb-NO" sz="2000" b="1" dirty="0">
                    <a:latin typeface="Lucida Sans Unicode" panose="020B0602030504020204" pitchFamily="34" charset="0"/>
                  </a:rPr>
                  <a:t>er 0,799V Ved 25</a:t>
                </a:r>
                <a:r>
                  <a:rPr lang="nb-NO" altLang="nb-NO" sz="2000" b="1" baseline="30000" dirty="0">
                    <a:latin typeface="Lucida Sans Unicode" panose="020B0602030504020204" pitchFamily="34" charset="0"/>
                  </a:rPr>
                  <a:t>o</a:t>
                </a:r>
                <a:r>
                  <a:rPr lang="nb-NO" altLang="nb-NO" sz="2000" b="1" dirty="0">
                    <a:latin typeface="Lucida Sans Unicode" panose="020B0602030504020204" pitchFamily="34" charset="0"/>
                  </a:rPr>
                  <a:t> C                                                                                          </a:t>
                </a:r>
              </a:p>
              <a:p>
                <a:pPr eaLnBrk="1" hangingPunct="1"/>
                <a:r>
                  <a:rPr lang="nb-NO" altLang="nb-NO" sz="2000" b="1" dirty="0">
                    <a:latin typeface="Lucida Sans Unicode" panose="020B0602030504020204" pitchFamily="34" charset="0"/>
                  </a:rPr>
                  <a:t>	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𝒓𝒆𝒅</m:t>
                          </m:r>
                        </m:sub>
                      </m:sSub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𝟕𝟗𝟗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𝟑𝟏𝟒</m:t>
                          </m:r>
                          <m:f>
                            <m:fPr>
                              <m:ctrlPr>
                                <a:rPr lang="nb-NO" altLang="nb-NO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altLang="nb-NO" sz="2000" b="1" i="0" smtClean="0">
                                  <a:latin typeface="Cambria Math" panose="02040503050406030204" pitchFamily="18" charset="0"/>
                                </a:rPr>
                                <m:t>𝐉</m:t>
                              </m:r>
                            </m:num>
                            <m:den>
                              <m:r>
                                <a:rPr lang="nb-NO" altLang="nb-NO" sz="2000" b="1" i="0" smtClean="0">
                                  <a:latin typeface="Cambria Math" panose="02040503050406030204" pitchFamily="18" charset="0"/>
                                </a:rPr>
                                <m:t>𝐊</m:t>
                              </m:r>
                              <m:r>
                                <a:rPr lang="nb-NO" altLang="nb-NO" sz="2000" b="1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nb-NO" altLang="nb-NO" sz="2000" b="1" i="0" smtClean="0">
                                  <a:latin typeface="Cambria Math" panose="02040503050406030204" pitchFamily="18" charset="0"/>
                                </a:rPr>
                                <m:t>𝐦𝐨𝐥</m:t>
                              </m:r>
                            </m:den>
                          </m:f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𝟐𝟗𝟖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b-NO" altLang="nb-NO" sz="2000" b="1" i="0" smtClean="0">
                              <a:latin typeface="Cambria Math" panose="02040503050406030204" pitchFamily="18" charset="0"/>
                            </a:rPr>
                            <m:t>𝐊</m:t>
                          </m:r>
                        </m:num>
                        <m:den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𝟗𝟔𝟒𝟖𝟓𝟒</m:t>
                          </m:r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b-NO" altLang="nb-NO" sz="20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  <m:r>
                            <a:rPr lang="nb-NO" altLang="nb-NO" sz="2000" b="1" i="0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nb-NO" altLang="nb-NO" sz="2000" b="1" i="0" smtClean="0">
                              <a:latin typeface="Cambria Math" panose="02040503050406030204" pitchFamily="18" charset="0"/>
                            </a:rPr>
                            <m:t>𝐦𝐨𝐥</m:t>
                          </m:r>
                        </m:den>
                      </m:f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altLang="nb-NO" sz="2000" b="1" i="0" smtClean="0">
                          <a:latin typeface="Cambria Math" panose="02040503050406030204" pitchFamily="18" charset="0"/>
                        </a:rPr>
                        <m:t>𝐥𝐨𝐠</m:t>
                      </m:r>
                      <m:f>
                        <m:fPr>
                          <m:ctrlP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nb-NO" altLang="nb-NO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b-NO" altLang="nb-NO" sz="2000" b="1" i="0" smtClean="0">
                                  <a:latin typeface="Cambria Math" panose="02040503050406030204" pitchFamily="18" charset="0"/>
                                </a:rPr>
                                <m:t>𝐀𝐠</m:t>
                              </m:r>
                            </m:e>
                            <m:sup>
                              <m:r>
                                <a:rPr lang="nb-NO" altLang="nb-NO" sz="2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nb-NO" altLang="nb-NO" sz="2000" b="1" dirty="0">
                  <a:latin typeface="Lucida Sans Unicode" panose="020B0602030504020204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𝒓𝒆𝒅</m:t>
                          </m:r>
                        </m:sub>
                      </m:sSub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𝟕𝟗𝟗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𝟎𝟓𝟗𝟏</m:t>
                      </m:r>
                      <m:r>
                        <a:rPr lang="nb-NO" altLang="nb-NO" sz="2000" b="1" i="0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nb-NO" altLang="nb-NO" sz="2000" b="1" i="0" smtClean="0">
                          <a:latin typeface="Cambria Math" panose="02040503050406030204" pitchFamily="18" charset="0"/>
                        </a:rPr>
                        <m:t>𝐥𝐨𝐠</m:t>
                      </m:r>
                      <m:f>
                        <m:fPr>
                          <m:ctrlP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nb-NO" altLang="nb-NO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nb-NO" altLang="nb-NO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b-NO" altLang="nb-NO" sz="2000" b="1" i="0" smtClean="0">
                                      <a:latin typeface="Cambria Math" panose="02040503050406030204" pitchFamily="18" charset="0"/>
                                    </a:rPr>
                                    <m:t>𝐀𝐠</m:t>
                                  </m:r>
                                </m:e>
                                <m:sup>
                                  <m:r>
                                    <a:rPr lang="nb-NO" altLang="nb-NO" sz="2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nb-NO" altLang="nb-NO" sz="2000" b="1" dirty="0">
                  <a:latin typeface="Lucida Sans Unicode" panose="020B0602030504020204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𝒓𝒆𝒅</m:t>
                          </m:r>
                        </m:sub>
                      </m:sSub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𝟕𝟗𝟗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𝟎𝟓𝟗𝟏</m:t>
                      </m:r>
                      <m:r>
                        <a:rPr lang="nb-NO" altLang="nb-NO" sz="2000" b="1" i="0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nb-NO" altLang="nb-NO" sz="2000" b="1" i="0" smtClean="0">
                          <a:latin typeface="Cambria Math" panose="02040503050406030204" pitchFamily="18" charset="0"/>
                        </a:rPr>
                        <m:t>𝐥𝐨𝐠</m:t>
                      </m:r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altLang="nb-NO" sz="2000" b="1" i="0" smtClean="0">
                              <a:latin typeface="Cambria Math" panose="02040503050406030204" pitchFamily="18" charset="0"/>
                            </a:rPr>
                            <m:t>𝐀𝐠</m:t>
                          </m:r>
                        </m:e>
                        <m:sup>
                          <m:r>
                            <a:rPr lang="nb-NO" altLang="nb-NO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nb-NO" altLang="nb-NO" sz="2000" b="1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nb-NO" altLang="nb-NO" sz="2000" b="1" dirty="0">
                  <a:latin typeface="Lucida Sans Unicode" panose="020B0602030504020204" pitchFamily="34" charset="0"/>
                </a:endParaRPr>
              </a:p>
              <a:p>
                <a:pPr eaLnBrk="1" hangingPunct="1"/>
                <a:endParaRPr lang="nb-NO" altLang="nb-NO" sz="2000" b="1" dirty="0">
                  <a:latin typeface="Lucida Sans Unicode" panose="020B0602030504020204" pitchFamily="34" charset="0"/>
                </a:endParaRPr>
              </a:p>
              <a:p>
                <a:pPr eaLnBrk="1" hangingPunct="1"/>
                <a:r>
                  <a:rPr lang="nb-NO" altLang="nb-NO" sz="2000" dirty="0">
                    <a:latin typeface="Lucida Sans Unicode" panose="020B0602030504020204" pitchFamily="34" charset="0"/>
                    <a:ea typeface="Arial Unicode MS" panose="020B0604020202020204" pitchFamily="34" charset="-128"/>
                    <a:cs typeface="Lucida Sans Unicode" panose="020B0602030504020204" pitchFamily="34" charset="0"/>
                  </a:rPr>
                  <a:t>Vi får en enkel sammenheng mellom </a:t>
                </a:r>
                <a:br>
                  <a:rPr lang="nb-NO" altLang="nb-NO" sz="2000" dirty="0">
                    <a:latin typeface="Lucida Sans Unicode" panose="020B0602030504020204" pitchFamily="34" charset="0"/>
                    <a:ea typeface="Arial Unicode MS" panose="020B0604020202020204" pitchFamily="34" charset="-128"/>
                    <a:cs typeface="Lucida Sans Unicode" panose="020B0602030504020204" pitchFamily="34" charset="0"/>
                  </a:rPr>
                </a:br>
                <a:r>
                  <a:rPr lang="nb-NO" altLang="nb-NO" sz="2000" dirty="0">
                    <a:latin typeface="Lucida Sans Unicode" panose="020B0602030504020204" pitchFamily="34" charset="0"/>
                    <a:ea typeface="Arial Unicode MS" panose="020B0604020202020204" pitchFamily="34" charset="-128"/>
                    <a:cs typeface="Lucida Sans Unicode" panose="020B0602030504020204" pitchFamily="34" charset="0"/>
                  </a:rPr>
                  <a:t>reduksjonspotensial og konsentrasjon</a:t>
                </a:r>
              </a:p>
            </p:txBody>
          </p:sp>
        </mc:Choice>
        <mc:Fallback>
          <p:sp>
            <p:nvSpPr>
              <p:cNvPr id="8195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35137"/>
                <a:ext cx="9144000" cy="6499985"/>
              </a:xfrm>
              <a:prstGeom prst="rect">
                <a:avLst/>
              </a:prstGeom>
              <a:blipFill>
                <a:blip r:embed="rId3"/>
                <a:stretch>
                  <a:fillRect l="-1333" t="-94" r="-79000" b="-1220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1187798" y="1773238"/>
            <a:ext cx="863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259235" y="1344613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n-NO" altLang="nb-NO" b="1" dirty="0"/>
              <a:t>1</a:t>
            </a:r>
            <a:endParaRPr lang="nb-NO" altLang="nb-NO" b="1" dirty="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114773" y="1703388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n-NO" altLang="nb-NO" b="1" dirty="0"/>
              <a:t>[Ag</a:t>
            </a:r>
            <a:r>
              <a:rPr lang="nn-NO" altLang="nb-NO" b="1" baseline="30000" dirty="0"/>
              <a:t>+</a:t>
            </a:r>
            <a:r>
              <a:rPr lang="nn-NO" altLang="nb-NO" b="1" dirty="0"/>
              <a:t>]</a:t>
            </a:r>
            <a:endParaRPr lang="nb-NO" altLang="nb-NO" b="1" baseline="30000" dirty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076825" y="5229200"/>
            <a:ext cx="4067175" cy="147732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R  gass konstanten</a:t>
            </a:r>
          </a:p>
          <a:p>
            <a:pPr eaLnBrk="1" hangingPunct="1"/>
            <a:r>
              <a:rPr lang="nb-NO" altLang="nb-NO" b="1" dirty="0"/>
              <a:t>F  </a:t>
            </a:r>
            <a:r>
              <a:rPr lang="nb-NO" altLang="nb-NO" b="1" dirty="0" err="1"/>
              <a:t>Faraday’s</a:t>
            </a:r>
            <a:r>
              <a:rPr lang="nb-NO" altLang="nb-NO" b="1" dirty="0"/>
              <a:t> konstant </a:t>
            </a:r>
          </a:p>
          <a:p>
            <a:pPr eaLnBrk="1" hangingPunct="1"/>
            <a:r>
              <a:rPr lang="nn-NO" altLang="nb-NO" b="1" dirty="0"/>
              <a:t>T  temperatur i Kelvin</a:t>
            </a:r>
          </a:p>
          <a:p>
            <a:pPr eaLnBrk="1" hangingPunct="1"/>
            <a:r>
              <a:rPr lang="nn-NO" altLang="nb-NO" b="1" dirty="0"/>
              <a:t>n   </a:t>
            </a:r>
            <a:r>
              <a:rPr lang="nn-NO" altLang="nb-NO" b="1" dirty="0" err="1"/>
              <a:t>antall</a:t>
            </a:r>
            <a:r>
              <a:rPr lang="nn-NO" altLang="nb-NO" b="1" dirty="0"/>
              <a:t> mol </a:t>
            </a:r>
            <a:r>
              <a:rPr lang="nn-NO" altLang="nb-NO" b="1" dirty="0" err="1"/>
              <a:t>elektroner</a:t>
            </a:r>
            <a:r>
              <a:rPr lang="nn-NO" altLang="nb-NO" b="1" dirty="0"/>
              <a:t>, her n=1</a:t>
            </a:r>
          </a:p>
          <a:p>
            <a:pPr eaLnBrk="1" hangingPunct="1"/>
            <a:r>
              <a:rPr lang="nn-NO" altLang="nb-NO" b="1" dirty="0"/>
              <a:t>E</a:t>
            </a:r>
            <a:r>
              <a:rPr lang="nn-NO" altLang="nb-NO" b="1" baseline="30000" dirty="0"/>
              <a:t>o </a:t>
            </a:r>
            <a:r>
              <a:rPr lang="nn-NO" altLang="nb-NO" b="1" dirty="0"/>
              <a:t> Standard reaksjons potensiale</a:t>
            </a:r>
            <a:endParaRPr lang="nn-NO" altLang="nb-NO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4925" y="404813"/>
            <a:ext cx="9109075" cy="332398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 err="1">
                <a:solidFill>
                  <a:srgbClr val="FF0000"/>
                </a:solidFill>
              </a:rPr>
              <a:t>Referanserelektroden</a:t>
            </a:r>
            <a:r>
              <a:rPr lang="nb-NO" altLang="nb-NO" b="1" dirty="0">
                <a:solidFill>
                  <a:srgbClr val="FF0000"/>
                </a:solidFill>
              </a:rPr>
              <a:t>/</a:t>
            </a:r>
            <a:r>
              <a:rPr lang="nb-NO" altLang="nb-NO" b="1" dirty="0" err="1">
                <a:solidFill>
                  <a:srgbClr val="FF0000"/>
                </a:solidFill>
              </a:rPr>
              <a:t>kalomelelektronden</a:t>
            </a:r>
            <a:br>
              <a:rPr lang="nb-NO" altLang="nb-NO" b="1" dirty="0">
                <a:solidFill>
                  <a:srgbClr val="FF0000"/>
                </a:solidFill>
              </a:rPr>
            </a:br>
            <a:r>
              <a:rPr lang="nb-NO" altLang="nb-NO" b="1" dirty="0">
                <a:solidFill>
                  <a:srgbClr val="FF0000"/>
                </a:solidFill>
              </a:rPr>
              <a:t>Potensialet er </a:t>
            </a:r>
            <a:r>
              <a:rPr lang="nb-NO" altLang="nb-NO" b="1" dirty="0" err="1">
                <a:solidFill>
                  <a:srgbClr val="FF0000"/>
                </a:solidFill>
              </a:rPr>
              <a:t>E</a:t>
            </a:r>
            <a:r>
              <a:rPr lang="nb-NO" altLang="nb-NO" b="1" baseline="-25000" dirty="0" err="1">
                <a:solidFill>
                  <a:srgbClr val="FF0000"/>
                </a:solidFill>
              </a:rPr>
              <a:t>ref</a:t>
            </a:r>
            <a:r>
              <a:rPr lang="nb-NO" altLang="nb-NO" b="1" dirty="0">
                <a:solidFill>
                  <a:srgbClr val="FF0000"/>
                </a:solidFill>
              </a:rPr>
              <a:t>. </a:t>
            </a:r>
            <a:r>
              <a:rPr lang="nb-NO" altLang="nb-NO" b="1" dirty="0" err="1">
                <a:solidFill>
                  <a:srgbClr val="FF0000"/>
                </a:solidFill>
              </a:rPr>
              <a:t>E</a:t>
            </a:r>
            <a:r>
              <a:rPr lang="nb-NO" altLang="nb-NO" b="1" baseline="-25000" dirty="0" err="1">
                <a:solidFill>
                  <a:srgbClr val="FF0000"/>
                </a:solidFill>
              </a:rPr>
              <a:t>ref</a:t>
            </a:r>
            <a:r>
              <a:rPr lang="nb-NO" altLang="nb-NO" b="1" dirty="0">
                <a:solidFill>
                  <a:srgbClr val="FF0000"/>
                </a:solidFill>
              </a:rPr>
              <a:t> er knyttet til reaksjonen</a:t>
            </a:r>
          </a:p>
          <a:p>
            <a:pPr eaLnBrk="1" hangingPunct="1"/>
            <a:endParaRPr lang="nb-NO" altLang="nb-NO" b="1" dirty="0">
              <a:solidFill>
                <a:srgbClr val="FF0000"/>
              </a:solidFill>
            </a:endParaRPr>
          </a:p>
          <a:p>
            <a:pPr eaLnBrk="1" hangingPunct="1"/>
            <a:r>
              <a:rPr lang="nb-NO" altLang="nb-NO" b="1" dirty="0">
                <a:solidFill>
                  <a:srgbClr val="FF0000"/>
                </a:solidFill>
              </a:rPr>
              <a:t>½ Hg</a:t>
            </a:r>
            <a:r>
              <a:rPr lang="nb-NO" altLang="nb-NO" b="1" baseline="-25000" dirty="0">
                <a:solidFill>
                  <a:srgbClr val="FF0000"/>
                </a:solidFill>
              </a:rPr>
              <a:t>2</a:t>
            </a:r>
            <a:r>
              <a:rPr lang="nb-NO" altLang="nb-NO" b="1" dirty="0">
                <a:solidFill>
                  <a:srgbClr val="FF0000"/>
                </a:solidFill>
              </a:rPr>
              <a:t>Cl</a:t>
            </a:r>
            <a:r>
              <a:rPr lang="nb-NO" altLang="nb-NO" b="1" baseline="-25000" dirty="0">
                <a:solidFill>
                  <a:srgbClr val="FF0000"/>
                </a:solidFill>
              </a:rPr>
              <a:t>2</a:t>
            </a:r>
            <a:r>
              <a:rPr lang="nb-NO" altLang="nb-NO" b="1" dirty="0">
                <a:solidFill>
                  <a:srgbClr val="FF0000"/>
                </a:solidFill>
              </a:rPr>
              <a:t>(s) + e</a:t>
            </a:r>
            <a:r>
              <a:rPr lang="nb-NO" altLang="nb-NO" b="1" baseline="30000" dirty="0">
                <a:solidFill>
                  <a:srgbClr val="FF0000"/>
                </a:solidFill>
              </a:rPr>
              <a:t>-</a:t>
            </a:r>
            <a:r>
              <a:rPr lang="nb-NO" altLang="nb-NO" b="1" dirty="0">
                <a:solidFill>
                  <a:srgbClr val="FF0000"/>
                </a:solidFill>
              </a:rPr>
              <a:t> </a:t>
            </a:r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⇄ Hg(I) + Cl</a:t>
            </a:r>
            <a:r>
              <a:rPr lang="nb-NO" altLang="nb-NO" b="1" baseline="30000" dirty="0">
                <a:solidFill>
                  <a:srgbClr val="FF0000"/>
                </a:solidFill>
                <a:latin typeface="Lucida Sans Unicode" panose="020B0602030504020204" pitchFamily="34" charset="0"/>
              </a:rPr>
              <a:t>-</a:t>
            </a:r>
            <a:endParaRPr lang="nb-NO" altLang="nb-NO" b="1" dirty="0">
              <a:solidFill>
                <a:srgbClr val="FF0000"/>
              </a:solidFill>
              <a:latin typeface="Lucida Sans Unicode" panose="020B0602030504020204" pitchFamily="34" charset="0"/>
            </a:endParaRPr>
          </a:p>
          <a:p>
            <a:pPr eaLnBrk="1" hangingPunct="1"/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Det er [Cl</a:t>
            </a:r>
            <a:r>
              <a:rPr lang="nb-NO" altLang="nb-NO" b="1" baseline="30000" dirty="0">
                <a:solidFill>
                  <a:srgbClr val="FF0000"/>
                </a:solidFill>
                <a:latin typeface="Lucida Sans Unicode" panose="020B0602030504020204" pitchFamily="34" charset="0"/>
              </a:rPr>
              <a:t>-</a:t>
            </a:r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] ioner som avgjør E verdien</a:t>
            </a:r>
          </a:p>
          <a:p>
            <a:pPr eaLnBrk="1" hangingPunct="1"/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                                                </a:t>
            </a:r>
          </a:p>
          <a:p>
            <a:pPr eaLnBrk="1" hangingPunct="1"/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E=E</a:t>
            </a:r>
            <a:r>
              <a:rPr lang="nb-NO" altLang="nb-NO" b="1" baseline="30000" dirty="0">
                <a:solidFill>
                  <a:srgbClr val="FF0000"/>
                </a:solidFill>
                <a:latin typeface="Lucida Sans Unicode" panose="020B0602030504020204" pitchFamily="34" charset="0"/>
              </a:rPr>
              <a:t>o</a:t>
            </a:r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-0.0591log[Cl</a:t>
            </a:r>
            <a:r>
              <a:rPr lang="nb-NO" altLang="nb-NO" b="1" baseline="30000" dirty="0">
                <a:solidFill>
                  <a:srgbClr val="FF0000"/>
                </a:solidFill>
                <a:latin typeface="Lucida Sans Unicode" panose="020B0602030504020204" pitchFamily="34" charset="0"/>
              </a:rPr>
              <a:t>-</a:t>
            </a:r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]</a:t>
            </a:r>
            <a:r>
              <a:rPr lang="nb-NO" altLang="nb-NO" b="1" baseline="30000" dirty="0">
                <a:solidFill>
                  <a:srgbClr val="FF0000"/>
                </a:solidFill>
                <a:latin typeface="Lucida Sans Unicode" panose="020B0602030504020204" pitchFamily="34" charset="0"/>
              </a:rPr>
              <a:t>         </a:t>
            </a:r>
            <a:r>
              <a:rPr lang="nn-NO" altLang="nb-NO" b="1" dirty="0">
                <a:solidFill>
                  <a:srgbClr val="FF0000"/>
                </a:solidFill>
              </a:rPr>
              <a:t>Verdien av CL</a:t>
            </a:r>
            <a:r>
              <a:rPr lang="nn-NO" altLang="nb-NO" b="1" baseline="30000" dirty="0">
                <a:solidFill>
                  <a:srgbClr val="FF0000"/>
                </a:solidFill>
              </a:rPr>
              <a:t>-</a:t>
            </a:r>
            <a:r>
              <a:rPr lang="nn-NO" altLang="nb-NO" b="1" dirty="0">
                <a:solidFill>
                  <a:srgbClr val="FF0000"/>
                </a:solidFill>
              </a:rPr>
              <a:t> = 1 i elektroden log 1= 0</a:t>
            </a:r>
            <a:endParaRPr lang="nb-NO" altLang="nb-NO" b="1" dirty="0">
              <a:solidFill>
                <a:srgbClr val="FF0000"/>
              </a:solidFill>
            </a:endParaRPr>
          </a:p>
          <a:p>
            <a:pPr eaLnBrk="1" hangingPunct="1"/>
            <a:endParaRPr lang="nb-NO" altLang="nb-NO" b="1" dirty="0">
              <a:solidFill>
                <a:srgbClr val="FF0000"/>
              </a:solidFill>
              <a:latin typeface="Lucida Sans Unicode" panose="020B0602030504020204" pitchFamily="34" charset="0"/>
            </a:endParaRPr>
          </a:p>
          <a:p>
            <a:pPr eaLnBrk="1" hangingPunct="1"/>
            <a:endParaRPr lang="nb-NO" altLang="nb-NO" b="1" dirty="0">
              <a:solidFill>
                <a:srgbClr val="FF0000"/>
              </a:solidFill>
              <a:latin typeface="Lucida Sans Unicode" panose="020B0602030504020204" pitchFamily="34" charset="0"/>
            </a:endParaRPr>
          </a:p>
          <a:p>
            <a:pPr eaLnBrk="1" hangingPunct="1"/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Men siden vi bruker en mettet </a:t>
            </a:r>
            <a:r>
              <a:rPr lang="nb-NO" altLang="nb-NO" b="1" dirty="0" err="1">
                <a:solidFill>
                  <a:srgbClr val="FF0000"/>
                </a:solidFill>
                <a:latin typeface="Lucida Sans Unicode" panose="020B0602030504020204" pitchFamily="34" charset="0"/>
              </a:rPr>
              <a:t>løsingn</a:t>
            </a:r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 av </a:t>
            </a:r>
            <a:r>
              <a:rPr lang="nb-NO" altLang="nb-NO" b="1" dirty="0" err="1">
                <a:solidFill>
                  <a:srgbClr val="FF0000"/>
                </a:solidFill>
                <a:latin typeface="Lucida Sans Unicode" panose="020B0602030504020204" pitchFamily="34" charset="0"/>
              </a:rPr>
              <a:t>KCl</a:t>
            </a:r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 som ikke endrer konsentrasjon vil</a:t>
            </a:r>
          </a:p>
          <a:p>
            <a:pPr eaLnBrk="1" hangingPunct="1"/>
            <a:endParaRPr lang="nb-NO" altLang="nb-NO" b="1" baseline="30000" dirty="0">
              <a:solidFill>
                <a:srgbClr val="FF0000"/>
              </a:solidFill>
              <a:latin typeface="Lucida Sans Unicode" panose="020B0602030504020204" pitchFamily="34" charset="0"/>
            </a:endParaRPr>
          </a:p>
          <a:p>
            <a:pPr eaLnBrk="1" hangingPunct="1"/>
            <a:r>
              <a:rPr lang="nb-NO" altLang="nb-NO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 </a:t>
            </a:r>
            <a:r>
              <a:rPr lang="nb-NO" altLang="nb-NO" b="1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nb-NO" altLang="nb-NO" b="1" baseline="-25000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red,kalomel</a:t>
            </a:r>
            <a:r>
              <a:rPr lang="nb-NO" altLang="nb-NO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 </a:t>
            </a:r>
            <a:r>
              <a:rPr lang="nb-NO" altLang="nb-NO" b="1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nb-NO" altLang="nb-NO" b="1" baseline="-25000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red</a:t>
            </a:r>
            <a:r>
              <a:rPr lang="nb-NO" altLang="nb-NO" b="1" baseline="30000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nb-NO" altLang="nb-NO" b="1" baseline="30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nb-NO" altLang="nb-NO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 0.244 V</a:t>
            </a:r>
            <a:endParaRPr lang="nb-NO" altLang="nb-NO" b="1" baseline="30000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3575050"/>
            <a:ext cx="9109075" cy="258532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n-NO" altLang="nb-NO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Cellepotensial </a:t>
            </a:r>
            <a:r>
              <a:rPr lang="nn-NO" altLang="nb-NO" b="1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celle</a:t>
            </a:r>
            <a:r>
              <a:rPr lang="nn-NO" altLang="nb-NO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</a:t>
            </a:r>
            <a:r>
              <a:rPr lang="nn-NO" altLang="nb-NO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</a:t>
            </a:r>
            <a:r>
              <a:rPr lang="nn-NO" altLang="nb-NO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  </a:t>
            </a:r>
            <a:r>
              <a:rPr lang="nn-NO" altLang="nb-NO" b="1" dirty="0">
                <a:solidFill>
                  <a:srgbClr val="0000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nn-NO" altLang="nb-NO" b="1" dirty="0">
                <a:solidFill>
                  <a:srgbClr val="0000FF"/>
                </a:solidFill>
                <a:sym typeface="Symbol" panose="05050102010706020507" pitchFamily="18" charset="2"/>
              </a:rPr>
              <a:t></a:t>
            </a:r>
            <a:r>
              <a:rPr lang="nn-NO" altLang="nb-NO" b="1" dirty="0">
                <a:solidFill>
                  <a:srgbClr val="0000FF"/>
                </a:solidFill>
              </a:rPr>
              <a:t>E</a:t>
            </a:r>
            <a:r>
              <a:rPr lang="nn-NO" altLang="nb-NO" dirty="0">
                <a:solidFill>
                  <a:srgbClr val="0000FF"/>
                </a:solidFill>
              </a:rPr>
              <a:t>  er forskjellen i potensiale mellom de 2 </a:t>
            </a:r>
            <a:r>
              <a:rPr lang="nb-NO" altLang="nb-NO" dirty="0">
                <a:solidFill>
                  <a:srgbClr val="0000FF"/>
                </a:solidFill>
              </a:rPr>
              <a:t>elektrodene</a:t>
            </a:r>
            <a:r>
              <a:rPr lang="nn-NO" altLang="nb-NO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endParaRPr lang="nn-NO" altLang="nb-NO" dirty="0"/>
          </a:p>
          <a:p>
            <a:pPr eaLnBrk="1" hangingPunct="1"/>
            <a:r>
              <a:rPr lang="nn-NO" altLang="nb-NO" b="1" dirty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nn-NO" altLang="nb-NO" b="1" dirty="0">
                <a:solidFill>
                  <a:srgbClr val="FF0000"/>
                </a:solidFill>
              </a:rPr>
              <a:t>E= </a:t>
            </a:r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red</a:t>
            </a:r>
            <a:r>
              <a:rPr lang="nn-NO" altLang="nb-NO" b="1" dirty="0">
                <a:solidFill>
                  <a:srgbClr val="FF0000"/>
                </a:solidFill>
              </a:rPr>
              <a:t> + </a:t>
            </a:r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oks</a:t>
            </a:r>
            <a:r>
              <a:rPr lang="nn-NO" altLang="nb-NO" b="1" baseline="-25000" dirty="0">
                <a:solidFill>
                  <a:srgbClr val="FF0000"/>
                </a:solidFill>
              </a:rPr>
              <a:t>  </a:t>
            </a:r>
          </a:p>
          <a:p>
            <a:pPr eaLnBrk="1" hangingPunct="1"/>
            <a:endParaRPr lang="nn-NO" altLang="nb-NO" b="1" dirty="0">
              <a:solidFill>
                <a:srgbClr val="FF0000"/>
              </a:solidFill>
            </a:endParaRPr>
          </a:p>
          <a:p>
            <a:pPr eaLnBrk="1" hangingPunct="1"/>
            <a:r>
              <a:rPr lang="nn-NO" altLang="nb-NO" b="1" dirty="0">
                <a:solidFill>
                  <a:srgbClr val="FF0000"/>
                </a:solidFill>
              </a:rPr>
              <a:t>For at potensialet skal bli positivt må referanseelektroden være oksidasjonen</a:t>
            </a:r>
          </a:p>
          <a:p>
            <a:pPr eaLnBrk="1" hangingPunct="1"/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red</a:t>
            </a:r>
            <a:r>
              <a:rPr lang="nn-NO" altLang="nb-NO" b="1" baseline="-25000" dirty="0">
                <a:solidFill>
                  <a:srgbClr val="FF0000"/>
                </a:solidFill>
              </a:rPr>
              <a:t> </a:t>
            </a:r>
            <a:r>
              <a:rPr lang="nn-NO" altLang="nb-NO" b="1" dirty="0">
                <a:solidFill>
                  <a:srgbClr val="FF0000"/>
                </a:solidFill>
              </a:rPr>
              <a:t>= </a:t>
            </a:r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red,Ag</a:t>
            </a:r>
            <a:r>
              <a:rPr lang="nn-NO" altLang="nb-NO" b="1" baseline="-25000" dirty="0">
                <a:solidFill>
                  <a:srgbClr val="FF0000"/>
                </a:solidFill>
              </a:rPr>
              <a:t>+ </a:t>
            </a:r>
            <a:r>
              <a:rPr lang="nn-NO" altLang="nb-NO" b="1" dirty="0">
                <a:solidFill>
                  <a:srgbClr val="FF0000"/>
                </a:solidFill>
              </a:rPr>
              <a:t> ,  </a:t>
            </a:r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oks</a:t>
            </a:r>
            <a:r>
              <a:rPr lang="nn-NO" altLang="nb-NO" b="1" dirty="0">
                <a:solidFill>
                  <a:srgbClr val="FF0000"/>
                </a:solidFill>
              </a:rPr>
              <a:t>= - </a:t>
            </a:r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red,kalomel</a:t>
            </a:r>
            <a:endParaRPr lang="nn-NO" altLang="nb-NO" b="1" dirty="0">
              <a:solidFill>
                <a:srgbClr val="FF0000"/>
              </a:solidFill>
            </a:endParaRPr>
          </a:p>
          <a:p>
            <a:pPr eaLnBrk="1" hangingPunct="1"/>
            <a:endParaRPr lang="nn-NO" altLang="nb-NO" b="1" dirty="0">
              <a:solidFill>
                <a:srgbClr val="FF0000"/>
              </a:solidFill>
            </a:endParaRPr>
          </a:p>
          <a:p>
            <a:pPr eaLnBrk="1" hangingPunct="1"/>
            <a:r>
              <a:rPr lang="nn-NO" altLang="nb-NO" b="1" dirty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nn-NO" altLang="nb-NO" b="1" dirty="0">
                <a:solidFill>
                  <a:srgbClr val="FF0000"/>
                </a:solidFill>
              </a:rPr>
              <a:t>E= </a:t>
            </a:r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red,Ag</a:t>
            </a:r>
            <a:r>
              <a:rPr lang="nn-NO" altLang="nb-NO" b="1" baseline="-25000" dirty="0">
                <a:solidFill>
                  <a:srgbClr val="FF0000"/>
                </a:solidFill>
              </a:rPr>
              <a:t>+</a:t>
            </a:r>
            <a:r>
              <a:rPr lang="nn-NO" altLang="nb-NO" b="1" dirty="0">
                <a:solidFill>
                  <a:srgbClr val="FF0000"/>
                </a:solidFill>
              </a:rPr>
              <a:t> – </a:t>
            </a:r>
            <a:r>
              <a:rPr lang="nn-NO" altLang="nb-NO" b="1" dirty="0" err="1">
                <a:solidFill>
                  <a:srgbClr val="FF0000"/>
                </a:solidFill>
              </a:rPr>
              <a:t>E</a:t>
            </a:r>
            <a:r>
              <a:rPr lang="nn-NO" altLang="nb-NO" b="1" baseline="-25000" dirty="0" err="1">
                <a:solidFill>
                  <a:srgbClr val="FF0000"/>
                </a:solidFill>
              </a:rPr>
              <a:t>red,kalomel</a:t>
            </a:r>
            <a:endParaRPr lang="nn-NO" altLang="nb-NO" b="1" baseline="-25000" dirty="0">
              <a:solidFill>
                <a:srgbClr val="FF0000"/>
              </a:solidFill>
            </a:endParaRPr>
          </a:p>
          <a:p>
            <a:pPr eaLnBrk="1" hangingPunct="1"/>
            <a:r>
              <a:rPr lang="nn-NO" altLang="nb-NO" b="1" dirty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nn-NO" altLang="nb-NO" b="1" dirty="0">
                <a:solidFill>
                  <a:srgbClr val="FF0000"/>
                </a:solidFill>
              </a:rPr>
              <a:t>E= 0.555 + 0.0591logAg</a:t>
            </a:r>
            <a:r>
              <a:rPr lang="nn-NO" altLang="nb-NO" b="1" baseline="30000" dirty="0">
                <a:solidFill>
                  <a:srgbClr val="FF0000"/>
                </a:solidFill>
              </a:rPr>
              <a:t>+</a:t>
            </a:r>
            <a:endParaRPr lang="nb-NO" altLang="nb-NO" b="1" baseline="30000" dirty="0">
              <a:solidFill>
                <a:srgbClr val="FF0000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593464" y="5013325"/>
            <a:ext cx="3600450" cy="9159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n-NO" altLang="nb-NO" b="1" dirty="0">
                <a:solidFill>
                  <a:srgbClr val="FF0000"/>
                </a:solidFill>
                <a:sym typeface="Symbol" panose="05050102010706020507" pitchFamily="18" charset="2"/>
              </a:rPr>
              <a:t>Potensial forskjellen mellom sølv og </a:t>
            </a:r>
            <a:r>
              <a:rPr lang="nn-NO" altLang="nb-NO" b="1" dirty="0" err="1">
                <a:solidFill>
                  <a:srgbClr val="FF0000"/>
                </a:solidFill>
                <a:sym typeface="Symbol" panose="05050102010706020507" pitchFamily="18" charset="2"/>
              </a:rPr>
              <a:t>kalomelelektroden</a:t>
            </a:r>
            <a:endParaRPr lang="nn-NO" altLang="nb-NO" b="1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/>
            <a:r>
              <a:rPr lang="nn-NO" altLang="nb-NO" b="1" dirty="0">
                <a:solidFill>
                  <a:srgbClr val="FF0000"/>
                </a:solidFill>
                <a:sym typeface="Symbol" panose="05050102010706020507" pitchFamily="18" charset="2"/>
              </a:rPr>
              <a:t>0.799 – 0.244= 0.555 v</a:t>
            </a:r>
            <a:endParaRPr lang="nb-NO" altLang="nb-NO" b="1" dirty="0">
              <a:solidFill>
                <a:srgbClr val="FF0000"/>
              </a:solidFill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1187450" y="5229199"/>
            <a:ext cx="2406014" cy="5762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6308699"/>
            <a:ext cx="9144000" cy="6413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n-NO" altLang="nb-NO" b="1" dirty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nn-NO" altLang="nb-NO" b="1" dirty="0">
                <a:solidFill>
                  <a:srgbClr val="FF0000"/>
                </a:solidFill>
              </a:rPr>
              <a:t>E</a:t>
            </a:r>
            <a:r>
              <a:rPr lang="nn-NO" altLang="nb-NO" dirty="0">
                <a:sym typeface="Symbol" panose="05050102010706020507" pitchFamily="18" charset="2"/>
              </a:rPr>
              <a:t>  </a:t>
            </a:r>
            <a:r>
              <a:rPr lang="nn-NO" altLang="nb-NO" dirty="0" err="1">
                <a:sym typeface="Symbol" panose="05050102010706020507" pitchFamily="18" charset="2"/>
              </a:rPr>
              <a:t>leses</a:t>
            </a:r>
            <a:r>
              <a:rPr lang="nn-NO" altLang="nb-NO" dirty="0">
                <a:sym typeface="Symbol" panose="05050102010706020507" pitchFamily="18" charset="2"/>
              </a:rPr>
              <a:t> direkte på potensiometeret. </a:t>
            </a:r>
            <a:br>
              <a:rPr lang="nn-NO" altLang="nb-NO" dirty="0">
                <a:sym typeface="Symbol" panose="05050102010706020507" pitchFamily="18" charset="2"/>
              </a:rPr>
            </a:br>
            <a:r>
              <a:rPr lang="nn-NO" altLang="nb-NO" dirty="0">
                <a:sym typeface="Symbol" panose="05050102010706020507" pitchFamily="18" charset="2"/>
              </a:rPr>
              <a:t>Ved 25</a:t>
            </a:r>
            <a:r>
              <a:rPr lang="nn-NO" altLang="nb-NO" baseline="30000" dirty="0">
                <a:sym typeface="Symbol" panose="05050102010706020507" pitchFamily="18" charset="2"/>
              </a:rPr>
              <a:t>o</a:t>
            </a:r>
            <a:r>
              <a:rPr lang="nn-NO" altLang="nb-NO" dirty="0">
                <a:sym typeface="Symbol" panose="05050102010706020507" pitchFamily="18" charset="2"/>
              </a:rPr>
              <a:t>C er denne verdien bare avhengig av Ag</a:t>
            </a:r>
            <a:r>
              <a:rPr lang="nn-NO" altLang="nb-NO" baseline="30000" dirty="0">
                <a:sym typeface="Symbol" panose="05050102010706020507" pitchFamily="18" charset="2"/>
              </a:rPr>
              <a:t>+</a:t>
            </a:r>
            <a:r>
              <a:rPr lang="nn-NO" altLang="nb-NO" dirty="0">
                <a:sym typeface="Symbol" panose="05050102010706020507" pitchFamily="18" charset="2"/>
              </a:rPr>
              <a:t> konsentrasjonen</a:t>
            </a:r>
            <a:endParaRPr lang="nb-NO" altLang="nb-NO" b="1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 dirty="0"/>
              <a:t>Øvelse 7 - KOMPLEKSER OG KOMPLEKSLIKEVEKTER</a:t>
            </a:r>
            <a:endParaRPr lang="nb-NO" altLang="nb-NO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692150"/>
            <a:ext cx="91440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b="1"/>
              <a:t>Bestemmelsen av K</a:t>
            </a:r>
            <a:r>
              <a:rPr lang="nb-NO" altLang="nb-NO" b="1" baseline="-25000"/>
              <a:t>D</a:t>
            </a:r>
            <a:r>
              <a:rPr lang="nb-NO" altLang="nb-NO" b="1"/>
              <a:t> </a:t>
            </a:r>
            <a:endParaRPr lang="nb-NO" altLang="nb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Sylinder 1"/>
              <p:cNvSpPr txBox="1"/>
              <p:nvPr/>
            </p:nvSpPr>
            <p:spPr>
              <a:xfrm>
                <a:off x="323528" y="1340768"/>
                <a:ext cx="77768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800" dirty="0"/>
                  <a:t>[Ag(NH</a:t>
                </a:r>
                <a:r>
                  <a:rPr lang="nb-NO" sz="2800" baseline="-25000" dirty="0"/>
                  <a:t>3</a:t>
                </a:r>
                <a:r>
                  <a:rPr lang="nb-NO" sz="2800" dirty="0"/>
                  <a:t>)</a:t>
                </a:r>
                <a:r>
                  <a:rPr lang="nb-NO" sz="2800" baseline="-25000" dirty="0"/>
                  <a:t>2</a:t>
                </a:r>
                <a:r>
                  <a:rPr lang="nb-NO" sz="2800" dirty="0"/>
                  <a:t>]</a:t>
                </a:r>
                <a:r>
                  <a:rPr lang="nb-NO" sz="2800" baseline="30000" dirty="0"/>
                  <a:t>+</a:t>
                </a:r>
                <a:r>
                  <a:rPr lang="nb-NO" sz="2800" dirty="0"/>
                  <a:t> </a:t>
                </a:r>
                <a14:m>
                  <m:oMath xmlns:m="http://schemas.openxmlformats.org/officeDocument/2006/math">
                    <m:r>
                      <a:rPr lang="nb-NO" sz="2800" i="1" smtClean="0">
                        <a:latin typeface="Cambria Math" panose="02040503050406030204" pitchFamily="18" charset="0"/>
                      </a:rPr>
                      <m:t>⇌</m:t>
                    </m:r>
                  </m:oMath>
                </a14:m>
                <a:r>
                  <a:rPr lang="nb-NO" sz="2800" dirty="0"/>
                  <a:t> Ag</a:t>
                </a:r>
                <a:r>
                  <a:rPr lang="nb-NO" sz="2800" baseline="30000" dirty="0"/>
                  <a:t>+</a:t>
                </a:r>
                <a:r>
                  <a:rPr lang="nb-NO" sz="2800" dirty="0"/>
                  <a:t> + 2NH</a:t>
                </a:r>
                <a:r>
                  <a:rPr lang="nb-NO" sz="2800" baseline="-25000" dirty="0"/>
                  <a:t>3</a:t>
                </a:r>
              </a:p>
            </p:txBody>
          </p:sp>
        </mc:Choice>
        <mc:Fallback xmlns="">
          <p:sp>
            <p:nvSpPr>
              <p:cNvPr id="2" name="TekstSylin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40768"/>
                <a:ext cx="7776864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1567" t="-12791" b="-3139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Sylinder 5"/>
              <p:cNvSpPr txBox="1"/>
              <p:nvPr/>
            </p:nvSpPr>
            <p:spPr>
              <a:xfrm>
                <a:off x="330910" y="2347434"/>
                <a:ext cx="7776864" cy="884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800" dirty="0"/>
                  <a:t>K</a:t>
                </a:r>
                <a:r>
                  <a:rPr lang="nb-NO" sz="2800" baseline="-25000" dirty="0"/>
                  <a:t>D</a:t>
                </a:r>
                <a:r>
                  <a:rPr lang="nb-NO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nb-NO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nb-NO" sz="2800" dirty="0" smtClean="0"/>
                              <m:t>Ag</m:t>
                            </m:r>
                            <m:r>
                              <m:rPr>
                                <m:nor/>
                              </m:rPr>
                              <a:rPr lang="nb-NO" sz="2800" baseline="30000" dirty="0" smtClean="0"/>
                              <m:t>+</m:t>
                            </m:r>
                          </m:e>
                        </m:d>
                        <m:sSup>
                          <m:sSupPr>
                            <m:ctrlPr>
                              <a:rPr lang="nb-NO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sz="2800" b="0" i="1" smtClean="0">
                                <a:latin typeface="Cambria Math" panose="02040503050406030204" pitchFamily="18" charset="0"/>
                              </a:rPr>
                              <m:t>∗[</m:t>
                            </m:r>
                            <m:r>
                              <m:rPr>
                                <m:nor/>
                              </m:rPr>
                              <a:rPr lang="nb-NO" sz="2800" dirty="0" smtClean="0"/>
                              <m:t>NH</m:t>
                            </m:r>
                            <m:r>
                              <m:rPr>
                                <m:nor/>
                              </m:rPr>
                              <a:rPr lang="nb-NO" sz="2800" baseline="-25000" dirty="0" smtClean="0"/>
                              <m:t>3 </m:t>
                            </m:r>
                            <m:r>
                              <a:rPr lang="nb-NO" sz="2800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p>
                            <m:r>
                              <a:rPr lang="nb-NO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nb-NO" sz="2800" dirty="0" smtClean="0"/>
                          <m:t>[</m:t>
                        </m:r>
                        <m:r>
                          <m:rPr>
                            <m:nor/>
                          </m:rPr>
                          <a:rPr lang="nb-NO" sz="2800" dirty="0" smtClean="0"/>
                          <m:t>Ag</m:t>
                        </m:r>
                        <m:r>
                          <m:rPr>
                            <m:nor/>
                          </m:rPr>
                          <a:rPr lang="nb-NO" sz="2800" dirty="0" smtClean="0"/>
                          <m:t>(</m:t>
                        </m:r>
                        <m:r>
                          <m:rPr>
                            <m:nor/>
                          </m:rPr>
                          <a:rPr lang="nb-NO" sz="2800" dirty="0" smtClean="0"/>
                          <m:t>NH</m:t>
                        </m:r>
                        <m:r>
                          <m:rPr>
                            <m:nor/>
                          </m:rPr>
                          <a:rPr lang="nb-NO" sz="2800" baseline="-25000" dirty="0" smtClean="0"/>
                          <m:t>3</m:t>
                        </m:r>
                        <m:r>
                          <m:rPr>
                            <m:nor/>
                          </m:rPr>
                          <a:rPr lang="nb-NO" sz="2800" dirty="0" smtClean="0"/>
                          <m:t>)</m:t>
                        </m:r>
                        <m:r>
                          <m:rPr>
                            <m:nor/>
                          </m:rPr>
                          <a:rPr lang="nb-NO" sz="2800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nb-NO" sz="2800" dirty="0" smtClean="0"/>
                          <m:t>]</m:t>
                        </m:r>
                        <m:r>
                          <m:rPr>
                            <m:nor/>
                          </m:rPr>
                          <a:rPr lang="nb-NO" sz="2800" baseline="30000" dirty="0" smtClean="0"/>
                          <m:t>+</m:t>
                        </m:r>
                      </m:den>
                    </m:f>
                  </m:oMath>
                </a14:m>
                <a:endParaRPr lang="nb-NO" sz="2800" baseline="-25000" dirty="0"/>
              </a:p>
            </p:txBody>
          </p:sp>
        </mc:Choice>
        <mc:Fallback xmlns="">
          <p:sp>
            <p:nvSpPr>
              <p:cNvPr id="6" name="TekstSylinder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10" y="2347434"/>
                <a:ext cx="7776864" cy="884473"/>
              </a:xfrm>
              <a:prstGeom prst="rect">
                <a:avLst/>
              </a:prstGeom>
              <a:blipFill rotWithShape="0">
                <a:blip r:embed="rId3"/>
                <a:stretch>
                  <a:fillRect l="-1567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4942</TotalTime>
  <Words>1816</Words>
  <Application>Microsoft Office PowerPoint</Application>
  <PresentationFormat>Skjermfremvisning (4:3)</PresentationFormat>
  <Paragraphs>257</Paragraphs>
  <Slides>13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22" baseType="lpstr">
      <vt:lpstr>Arial Unicode MS</vt:lpstr>
      <vt:lpstr>Arial</vt:lpstr>
      <vt:lpstr>Book Antiqua</vt:lpstr>
      <vt:lpstr>Calibri</vt:lpstr>
      <vt:lpstr>Cambria Math</vt:lpstr>
      <vt:lpstr>Courier</vt:lpstr>
      <vt:lpstr>Lucida Sans Unicode</vt:lpstr>
      <vt:lpstr>Symbol</vt:lpstr>
      <vt:lpstr>Standard utforming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Mohamad Osman</dc:creator>
  <cp:lastModifiedBy>Erik Gisle Dirdal</cp:lastModifiedBy>
  <cp:revision>56</cp:revision>
  <dcterms:created xsi:type="dcterms:W3CDTF">2008-02-18T13:32:07Z</dcterms:created>
  <dcterms:modified xsi:type="dcterms:W3CDTF">2017-03-01T20:36:59Z</dcterms:modified>
</cp:coreProperties>
</file>